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14" r:id="rId3"/>
    <p:sldId id="327" r:id="rId4"/>
    <p:sldId id="315" r:id="rId5"/>
    <p:sldId id="317" r:id="rId6"/>
    <p:sldId id="316" r:id="rId7"/>
    <p:sldId id="306" r:id="rId8"/>
    <p:sldId id="320" r:id="rId9"/>
    <p:sldId id="328" r:id="rId10"/>
    <p:sldId id="324" r:id="rId11"/>
    <p:sldId id="325" r:id="rId12"/>
    <p:sldId id="319" r:id="rId13"/>
    <p:sldId id="295" r:id="rId14"/>
    <p:sldId id="329" r:id="rId15"/>
    <p:sldId id="301" r:id="rId16"/>
    <p:sldId id="302" r:id="rId17"/>
    <p:sldId id="294" r:id="rId18"/>
    <p:sldId id="330" r:id="rId19"/>
    <p:sldId id="262" r:id="rId20"/>
    <p:sldId id="289" r:id="rId21"/>
    <p:sldId id="290" r:id="rId22"/>
    <p:sldId id="291" r:id="rId23"/>
    <p:sldId id="326" r:id="rId24"/>
    <p:sldId id="321" r:id="rId25"/>
    <p:sldId id="331" r:id="rId26"/>
    <p:sldId id="309" r:id="rId27"/>
    <p:sldId id="310" r:id="rId28"/>
    <p:sldId id="311" r:id="rId29"/>
    <p:sldId id="312" r:id="rId30"/>
    <p:sldId id="322" r:id="rId31"/>
    <p:sldId id="283" r:id="rId32"/>
    <p:sldId id="297" r:id="rId33"/>
    <p:sldId id="303" r:id="rId3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3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1963"/>
          </a:xfrm>
          <a:prstGeom prst="rect">
            <a:avLst/>
          </a:prstGeom>
        </p:spPr>
        <p:txBody>
          <a:bodyPr vert="horz" lIns="91440" tIns="45720" rIns="91440" bIns="45720" rtlCol="0"/>
          <a:lstStyle>
            <a:lvl1pPr algn="r">
              <a:defRPr sz="1200"/>
            </a:lvl1pPr>
          </a:lstStyle>
          <a:p>
            <a:fld id="{09DA5838-3CDE-4C1F-821A-2C1FD0E67FF7}" type="datetimeFigureOut">
              <a:rPr lang="en-US" smtClean="0"/>
              <a:t>9/30/2021</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lIns="91440" tIns="45720" rIns="91440" bIns="45720" rtlCol="0" anchor="b"/>
          <a:lstStyle>
            <a:lvl1pPr algn="r">
              <a:defRPr sz="1200"/>
            </a:lvl1pPr>
          </a:lstStyle>
          <a:p>
            <a:fld id="{2FFC0418-A408-46F3-AF51-8C0DD85D82C9}" type="slidenum">
              <a:rPr lang="en-US" smtClean="0"/>
              <a:t>‹#›</a:t>
            </a:fld>
            <a:endParaRPr lang="en-US"/>
          </a:p>
        </p:txBody>
      </p:sp>
    </p:spTree>
    <p:extLst>
      <p:ext uri="{BB962C8B-B14F-4D97-AF65-F5344CB8AC3E}">
        <p14:creationId xmlns:p14="http://schemas.microsoft.com/office/powerpoint/2010/main" val="961313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FC0418-A408-46F3-AF51-8C0DD85D82C9}" type="slidenum">
              <a:rPr lang="en-US" smtClean="0"/>
              <a:t>1</a:t>
            </a:fld>
            <a:endParaRPr lang="en-US"/>
          </a:p>
        </p:txBody>
      </p:sp>
    </p:spTree>
    <p:extLst>
      <p:ext uri="{BB962C8B-B14F-4D97-AF65-F5344CB8AC3E}">
        <p14:creationId xmlns:p14="http://schemas.microsoft.com/office/powerpoint/2010/main" val="2676464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FC0418-A408-46F3-AF51-8C0DD85D82C9}" type="slidenum">
              <a:rPr lang="en-US" smtClean="0"/>
              <a:t>9</a:t>
            </a:fld>
            <a:endParaRPr lang="en-US"/>
          </a:p>
        </p:txBody>
      </p:sp>
    </p:spTree>
    <p:extLst>
      <p:ext uri="{BB962C8B-B14F-4D97-AF65-F5344CB8AC3E}">
        <p14:creationId xmlns:p14="http://schemas.microsoft.com/office/powerpoint/2010/main" val="2911692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507945-936C-4056-ABD4-B330AF51C48B}"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70C40-6AFD-4621-8632-D0620A72ADF7}" type="slidenum">
              <a:rPr lang="en-US" smtClean="0"/>
              <a:t>‹#›</a:t>
            </a:fld>
            <a:endParaRPr lang="en-US"/>
          </a:p>
        </p:txBody>
      </p:sp>
    </p:spTree>
    <p:extLst>
      <p:ext uri="{BB962C8B-B14F-4D97-AF65-F5344CB8AC3E}">
        <p14:creationId xmlns:p14="http://schemas.microsoft.com/office/powerpoint/2010/main" val="280231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507945-936C-4056-ABD4-B330AF51C48B}"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70C40-6AFD-4621-8632-D0620A72ADF7}" type="slidenum">
              <a:rPr lang="en-US" smtClean="0"/>
              <a:t>‹#›</a:t>
            </a:fld>
            <a:endParaRPr lang="en-US"/>
          </a:p>
        </p:txBody>
      </p:sp>
    </p:spTree>
    <p:extLst>
      <p:ext uri="{BB962C8B-B14F-4D97-AF65-F5344CB8AC3E}">
        <p14:creationId xmlns:p14="http://schemas.microsoft.com/office/powerpoint/2010/main" val="2727399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507945-936C-4056-ABD4-B330AF51C48B}"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70C40-6AFD-4621-8632-D0620A72ADF7}" type="slidenum">
              <a:rPr lang="en-US" smtClean="0"/>
              <a:t>‹#›</a:t>
            </a:fld>
            <a:endParaRPr lang="en-US"/>
          </a:p>
        </p:txBody>
      </p:sp>
    </p:spTree>
    <p:extLst>
      <p:ext uri="{BB962C8B-B14F-4D97-AF65-F5344CB8AC3E}">
        <p14:creationId xmlns:p14="http://schemas.microsoft.com/office/powerpoint/2010/main" val="3452038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507945-936C-4056-ABD4-B330AF51C48B}"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70C40-6AFD-4621-8632-D0620A72ADF7}" type="slidenum">
              <a:rPr lang="en-US" smtClean="0"/>
              <a:t>‹#›</a:t>
            </a:fld>
            <a:endParaRPr lang="en-US"/>
          </a:p>
        </p:txBody>
      </p:sp>
    </p:spTree>
    <p:extLst>
      <p:ext uri="{BB962C8B-B14F-4D97-AF65-F5344CB8AC3E}">
        <p14:creationId xmlns:p14="http://schemas.microsoft.com/office/powerpoint/2010/main" val="259014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507945-936C-4056-ABD4-B330AF51C48B}"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70C40-6AFD-4621-8632-D0620A72ADF7}" type="slidenum">
              <a:rPr lang="en-US" smtClean="0"/>
              <a:t>‹#›</a:t>
            </a:fld>
            <a:endParaRPr lang="en-US"/>
          </a:p>
        </p:txBody>
      </p:sp>
    </p:spTree>
    <p:extLst>
      <p:ext uri="{BB962C8B-B14F-4D97-AF65-F5344CB8AC3E}">
        <p14:creationId xmlns:p14="http://schemas.microsoft.com/office/powerpoint/2010/main" val="163281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507945-936C-4056-ABD4-B330AF51C48B}"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E70C40-6AFD-4621-8632-D0620A72ADF7}" type="slidenum">
              <a:rPr lang="en-US" smtClean="0"/>
              <a:t>‹#›</a:t>
            </a:fld>
            <a:endParaRPr lang="en-US"/>
          </a:p>
        </p:txBody>
      </p:sp>
    </p:spTree>
    <p:extLst>
      <p:ext uri="{BB962C8B-B14F-4D97-AF65-F5344CB8AC3E}">
        <p14:creationId xmlns:p14="http://schemas.microsoft.com/office/powerpoint/2010/main" val="1547336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507945-936C-4056-ABD4-B330AF51C48B}" type="datetimeFigureOut">
              <a:rPr lang="en-US" smtClean="0"/>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E70C40-6AFD-4621-8632-D0620A72ADF7}" type="slidenum">
              <a:rPr lang="en-US" smtClean="0"/>
              <a:t>‹#›</a:t>
            </a:fld>
            <a:endParaRPr lang="en-US"/>
          </a:p>
        </p:txBody>
      </p:sp>
    </p:spTree>
    <p:extLst>
      <p:ext uri="{BB962C8B-B14F-4D97-AF65-F5344CB8AC3E}">
        <p14:creationId xmlns:p14="http://schemas.microsoft.com/office/powerpoint/2010/main" val="206899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507945-936C-4056-ABD4-B330AF51C48B}" type="datetimeFigureOut">
              <a:rPr lang="en-US" smtClean="0"/>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E70C40-6AFD-4621-8632-D0620A72ADF7}" type="slidenum">
              <a:rPr lang="en-US" smtClean="0"/>
              <a:t>‹#›</a:t>
            </a:fld>
            <a:endParaRPr lang="en-US"/>
          </a:p>
        </p:txBody>
      </p:sp>
    </p:spTree>
    <p:extLst>
      <p:ext uri="{BB962C8B-B14F-4D97-AF65-F5344CB8AC3E}">
        <p14:creationId xmlns:p14="http://schemas.microsoft.com/office/powerpoint/2010/main" val="399530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507945-936C-4056-ABD4-B330AF51C48B}" type="datetimeFigureOut">
              <a:rPr lang="en-US" smtClean="0"/>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E70C40-6AFD-4621-8632-D0620A72ADF7}" type="slidenum">
              <a:rPr lang="en-US" smtClean="0"/>
              <a:t>‹#›</a:t>
            </a:fld>
            <a:endParaRPr lang="en-US"/>
          </a:p>
        </p:txBody>
      </p:sp>
    </p:spTree>
    <p:extLst>
      <p:ext uri="{BB962C8B-B14F-4D97-AF65-F5344CB8AC3E}">
        <p14:creationId xmlns:p14="http://schemas.microsoft.com/office/powerpoint/2010/main" val="3015965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507945-936C-4056-ABD4-B330AF51C48B}"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E70C40-6AFD-4621-8632-D0620A72ADF7}" type="slidenum">
              <a:rPr lang="en-US" smtClean="0"/>
              <a:t>‹#›</a:t>
            </a:fld>
            <a:endParaRPr lang="en-US"/>
          </a:p>
        </p:txBody>
      </p:sp>
    </p:spTree>
    <p:extLst>
      <p:ext uri="{BB962C8B-B14F-4D97-AF65-F5344CB8AC3E}">
        <p14:creationId xmlns:p14="http://schemas.microsoft.com/office/powerpoint/2010/main" val="3867916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507945-936C-4056-ABD4-B330AF51C48B}"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E70C40-6AFD-4621-8632-D0620A72ADF7}" type="slidenum">
              <a:rPr lang="en-US" smtClean="0"/>
              <a:t>‹#›</a:t>
            </a:fld>
            <a:endParaRPr lang="en-US"/>
          </a:p>
        </p:txBody>
      </p:sp>
    </p:spTree>
    <p:extLst>
      <p:ext uri="{BB962C8B-B14F-4D97-AF65-F5344CB8AC3E}">
        <p14:creationId xmlns:p14="http://schemas.microsoft.com/office/powerpoint/2010/main" val="1755664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507945-936C-4056-ABD4-B330AF51C48B}" type="datetimeFigureOut">
              <a:rPr lang="en-US" smtClean="0"/>
              <a:t>9/30/2021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E70C40-6AFD-4621-8632-D0620A72ADF7}" type="slidenum">
              <a:rPr lang="en-US" smtClean="0"/>
              <a:t>‹#›</a:t>
            </a:fld>
            <a:endParaRPr lang="en-US"/>
          </a:p>
        </p:txBody>
      </p:sp>
    </p:spTree>
    <p:extLst>
      <p:ext uri="{BB962C8B-B14F-4D97-AF65-F5344CB8AC3E}">
        <p14:creationId xmlns:p14="http://schemas.microsoft.com/office/powerpoint/2010/main" val="3023540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1.bp.blogspot.com/-UT1XrH1UXYE/XS8ixTugVsI/AAAAAAAAemY/k9-Akyr1DLU6GNe32lee_gNeKHA4p4s6wCLcBGAs/s1600/340B_Contract_Pharmacy-by_Chain-2019.jpg"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hrsa.gov/opa/index.html" TargetMode="External"/><Relationship Id="rId2" Type="http://schemas.openxmlformats.org/officeDocument/2006/relationships/hyperlink" Target="https://www.gao.gov/assets/700/692697.pdf" TargetMode="External"/><Relationship Id="rId1" Type="http://schemas.openxmlformats.org/officeDocument/2006/relationships/slideLayout" Target="../slideLayouts/slideLayout2.xml"/><Relationship Id="rId6" Type="http://schemas.openxmlformats.org/officeDocument/2006/relationships/hyperlink" Target="https://www.gov.ca.gov/wp-content/uploads/2019/01/EO-N-01-19-Attested-01.07.19.pdf" TargetMode="External"/><Relationship Id="rId5" Type="http://schemas.openxmlformats.org/officeDocument/2006/relationships/hyperlink" Target="https://www.340bpvp.com/controller.html" TargetMode="External"/><Relationship Id="rId4" Type="http://schemas.openxmlformats.org/officeDocument/2006/relationships/hyperlink" Target="https://www.hrsa.gov/opa/faqs/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533400"/>
            <a:ext cx="7772400" cy="3733800"/>
          </a:xfrm>
          <a:solidFill>
            <a:schemeClr val="tx2">
              <a:lumMod val="60000"/>
              <a:lumOff val="40000"/>
            </a:schemeClr>
          </a:solidFill>
          <a:scene3d>
            <a:camera prst="orthographicFront"/>
            <a:lightRig rig="threePt" dir="t"/>
          </a:scene3d>
          <a:sp3d>
            <a:bevelT prst="relaxedInset"/>
          </a:sp3d>
        </p:spPr>
        <p:txBody>
          <a:bodyPr>
            <a:noAutofit/>
          </a:bodyPr>
          <a:lstStyle/>
          <a:p>
            <a:r>
              <a:rPr lang="en-US" sz="3200" b="1" dirty="0" smtClean="0"/>
              <a:t/>
            </a:r>
            <a:br>
              <a:rPr lang="en-US" sz="3200" b="1" dirty="0" smtClean="0"/>
            </a:br>
            <a:r>
              <a:rPr lang="en-US" sz="3200" b="1" dirty="0"/>
              <a:t/>
            </a:r>
            <a:br>
              <a:rPr lang="en-US" sz="3200" b="1" dirty="0"/>
            </a:br>
            <a:r>
              <a:rPr lang="en-US" sz="3200" b="1" dirty="0" smtClean="0"/>
              <a:t>AUM </a:t>
            </a:r>
            <a:r>
              <a:rPr lang="en-US" sz="3200" b="1" dirty="0" smtClean="0"/>
              <a:t>INTERNATIONAL FOUNDATION (AIF) 340B PROGRAM ORIENTATION AND COMPLIANCE </a:t>
            </a:r>
            <a:br>
              <a:rPr lang="en-US" sz="3200" b="1" dirty="0" smtClean="0"/>
            </a:br>
            <a:r>
              <a:rPr lang="en-US" sz="3200" b="1" dirty="0" smtClean="0"/>
              <a:t>TRAINING</a:t>
            </a:r>
            <a:endParaRPr lang="en-US" sz="3200" b="1" dirty="0"/>
          </a:p>
        </p:txBody>
      </p:sp>
      <p:sp>
        <p:nvSpPr>
          <p:cNvPr id="3" name="Subtitle 2"/>
          <p:cNvSpPr>
            <a:spLocks noGrp="1"/>
          </p:cNvSpPr>
          <p:nvPr>
            <p:ph type="subTitle" idx="1"/>
          </p:nvPr>
        </p:nvSpPr>
        <p:spPr>
          <a:xfrm>
            <a:off x="1447800" y="4419600"/>
            <a:ext cx="6400800" cy="1752600"/>
          </a:xfrm>
        </p:spPr>
        <p:txBody>
          <a:bodyPr>
            <a:normAutofit fontScale="77500" lnSpcReduction="20000"/>
          </a:bodyPr>
          <a:lstStyle/>
          <a:p>
            <a:endParaRPr lang="en-US" dirty="0" smtClean="0"/>
          </a:p>
          <a:p>
            <a:r>
              <a:rPr lang="en-US" b="1" dirty="0" smtClean="0">
                <a:solidFill>
                  <a:schemeClr val="tx1"/>
                </a:solidFill>
              </a:rPr>
              <a:t>Training </a:t>
            </a:r>
            <a:r>
              <a:rPr lang="en-US" b="1" dirty="0" smtClean="0">
                <a:solidFill>
                  <a:schemeClr val="tx1"/>
                </a:solidFill>
              </a:rPr>
              <a:t>for AIF Leadership Team, Clinical and Administrative Staff, and Business Associates</a:t>
            </a:r>
          </a:p>
          <a:p>
            <a:r>
              <a:rPr lang="en-US" b="1" dirty="0" smtClean="0">
                <a:solidFill>
                  <a:schemeClr val="tx1"/>
                </a:solidFill>
              </a:rPr>
              <a:t>2021</a:t>
            </a:r>
          </a:p>
          <a:p>
            <a:endParaRPr lang="en-US" dirty="0"/>
          </a:p>
        </p:txBody>
      </p:sp>
      <p:pic>
        <p:nvPicPr>
          <p:cNvPr id="5" name="Picture 4" descr="https://340binformed.org/wp-content/uploads/2018/09/medicarecuts-300x200.jpg"/>
          <p:cNvPicPr/>
          <p:nvPr/>
        </p:nvPicPr>
        <p:blipFill>
          <a:blip r:embed="rId3">
            <a:extLst>
              <a:ext uri="{28A0092B-C50C-407E-A947-70E740481C1C}">
                <a14:useLocalDpi xmlns:a14="http://schemas.microsoft.com/office/drawing/2010/main" val="0"/>
              </a:ext>
            </a:extLst>
          </a:blip>
          <a:srcRect/>
          <a:stretch>
            <a:fillRect/>
          </a:stretch>
        </p:blipFill>
        <p:spPr bwMode="auto">
          <a:xfrm>
            <a:off x="4114800" y="914400"/>
            <a:ext cx="1414145" cy="942975"/>
          </a:xfrm>
          <a:prstGeom prst="rect">
            <a:avLst/>
          </a:prstGeom>
          <a:noFill/>
          <a:ln>
            <a:noFill/>
          </a:ln>
        </p:spPr>
      </p:pic>
    </p:spTree>
    <p:extLst>
      <p:ext uri="{BB962C8B-B14F-4D97-AF65-F5344CB8AC3E}">
        <p14:creationId xmlns:p14="http://schemas.microsoft.com/office/powerpoint/2010/main" val="1238697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t>WHO IS ELIGIBLE TO PARTICIPATE IN THE 340B PROGRAM </a:t>
            </a:r>
            <a:endParaRPr lang="en-US" sz="3200" b="1" dirty="0"/>
          </a:p>
        </p:txBody>
      </p:sp>
      <p:sp>
        <p:nvSpPr>
          <p:cNvPr id="3" name="Content Placeholder 2"/>
          <p:cNvSpPr>
            <a:spLocks noGrp="1"/>
          </p:cNvSpPr>
          <p:nvPr>
            <p:ph idx="1"/>
          </p:nvPr>
        </p:nvSpPr>
        <p:spPr/>
        <p:txBody>
          <a:bodyPr>
            <a:normAutofit lnSpcReduction="10000"/>
          </a:bodyPr>
          <a:lstStyle/>
          <a:p>
            <a:pPr marL="0" indent="0">
              <a:buNone/>
            </a:pPr>
            <a:r>
              <a:rPr lang="en-US" sz="2400" dirty="0" smtClean="0"/>
              <a:t>Safety-net healthcare organizations serving vulnerable patient populations classified into the following two main groups:</a:t>
            </a:r>
          </a:p>
          <a:p>
            <a:pPr marL="0" indent="0">
              <a:buNone/>
            </a:pPr>
            <a:endParaRPr lang="en-US" sz="2400" dirty="0" smtClean="0"/>
          </a:p>
          <a:p>
            <a:pPr marL="0" indent="0">
              <a:buNone/>
            </a:pPr>
            <a:r>
              <a:rPr lang="en-US" sz="1800" b="1" u="sng" dirty="0" smtClean="0"/>
              <a:t>Hospitals</a:t>
            </a:r>
            <a:r>
              <a:rPr lang="en-US" sz="1800" b="1" dirty="0" smtClean="0"/>
              <a:t>		                               </a:t>
            </a:r>
            <a:r>
              <a:rPr lang="en-US" sz="1800" b="1" u="sng" dirty="0" smtClean="0"/>
              <a:t>Federal Designees/Grantees</a:t>
            </a:r>
          </a:p>
          <a:p>
            <a:pPr marL="0" indent="0">
              <a:buNone/>
            </a:pPr>
            <a:r>
              <a:rPr lang="en-US" sz="1800" dirty="0" smtClean="0"/>
              <a:t>Children’s Hospitals	                              Community Health Centers (</a:t>
            </a:r>
            <a:r>
              <a:rPr lang="en-US" sz="1800" dirty="0" err="1" smtClean="0"/>
              <a:t>CHCs</a:t>
            </a:r>
            <a:r>
              <a:rPr lang="en-US" sz="1800" dirty="0" smtClean="0"/>
              <a:t>)</a:t>
            </a:r>
          </a:p>
          <a:p>
            <a:pPr marL="0" indent="0">
              <a:buNone/>
            </a:pPr>
            <a:r>
              <a:rPr lang="en-US" sz="1800" dirty="0" smtClean="0"/>
              <a:t>Critical Access Hospitals                       Federally Qualified Health Centers (</a:t>
            </a:r>
            <a:r>
              <a:rPr lang="en-US" sz="1800" dirty="0" err="1" smtClean="0"/>
              <a:t>FQHCs</a:t>
            </a:r>
            <a:r>
              <a:rPr lang="en-US" sz="1800" dirty="0" smtClean="0"/>
              <a:t>)</a:t>
            </a:r>
          </a:p>
          <a:p>
            <a:pPr marL="0" indent="0">
              <a:buNone/>
            </a:pPr>
            <a:r>
              <a:rPr lang="en-US" sz="1800" dirty="0" smtClean="0"/>
              <a:t>Disproportionate Share Hospitals      </a:t>
            </a:r>
            <a:r>
              <a:rPr lang="en-US" sz="1800" dirty="0" err="1" smtClean="0"/>
              <a:t>FQHC</a:t>
            </a:r>
            <a:r>
              <a:rPr lang="en-US" sz="1800" dirty="0" smtClean="0"/>
              <a:t> Look-Alikes</a:t>
            </a:r>
          </a:p>
          <a:p>
            <a:pPr marL="0" indent="0">
              <a:buNone/>
            </a:pPr>
            <a:r>
              <a:rPr lang="en-US" sz="1800" dirty="0" smtClean="0"/>
              <a:t>Free Standing Cancer Centers	             Tribal/Urban Indian Health Centers</a:t>
            </a:r>
          </a:p>
          <a:p>
            <a:pPr marL="0" indent="0">
              <a:buNone/>
            </a:pPr>
            <a:r>
              <a:rPr lang="en-US" sz="1800" dirty="0" smtClean="0"/>
              <a:t>Rural Referral Centers 	             Ryan White HIV/IDs Program Grantees</a:t>
            </a:r>
          </a:p>
          <a:p>
            <a:pPr marL="0" indent="0">
              <a:buNone/>
            </a:pPr>
            <a:r>
              <a:rPr lang="en-US" sz="1800" dirty="0" smtClean="0"/>
              <a:t>Sole Community Hospitals                   Sexually Transmitted Disease Clinics</a:t>
            </a:r>
          </a:p>
          <a:p>
            <a:pPr marL="0" indent="0">
              <a:buNone/>
            </a:pPr>
            <a:r>
              <a:rPr lang="en-US" sz="1800" dirty="0"/>
              <a:t> </a:t>
            </a:r>
            <a:r>
              <a:rPr lang="en-US" sz="1800" dirty="0" smtClean="0"/>
              <a:t>                                                                 Family Planning Clinics   </a:t>
            </a:r>
          </a:p>
          <a:p>
            <a:pPr marL="0" indent="0">
              <a:buNone/>
            </a:pPr>
            <a:r>
              <a:rPr lang="en-US" sz="1800" dirty="0"/>
              <a:t> </a:t>
            </a:r>
            <a:r>
              <a:rPr lang="en-US" sz="1800" dirty="0" smtClean="0"/>
              <a:t>                                                                 Tuberculosis Clinics</a:t>
            </a:r>
          </a:p>
          <a:p>
            <a:pPr marL="0" indent="0">
              <a:buNone/>
            </a:pPr>
            <a:r>
              <a:rPr lang="en-US" sz="1800" dirty="0"/>
              <a:t> </a:t>
            </a:r>
            <a:r>
              <a:rPr lang="en-US" sz="1800" dirty="0" smtClean="0"/>
              <a:t>                                                                 Hemophilia Treatment Centers</a:t>
            </a:r>
          </a:p>
          <a:p>
            <a:pPr marL="0" indent="0">
              <a:buNone/>
            </a:pPr>
            <a:r>
              <a:rPr lang="en-US" sz="1800" dirty="0"/>
              <a:t> </a:t>
            </a:r>
            <a:r>
              <a:rPr lang="en-US" sz="1800" dirty="0" smtClean="0"/>
              <a:t>                                                                 Black Lung Clinics	 	</a:t>
            </a:r>
          </a:p>
          <a:p>
            <a:pPr marL="0" indent="0">
              <a:buNone/>
            </a:pPr>
            <a:endParaRPr lang="en-US" sz="1800" dirty="0"/>
          </a:p>
          <a:p>
            <a:pPr marL="0" indent="0">
              <a:buNone/>
            </a:pPr>
            <a:endParaRPr lang="en-US" sz="2400" u="sng" dirty="0"/>
          </a:p>
        </p:txBody>
      </p:sp>
    </p:spTree>
    <p:extLst>
      <p:ext uri="{BB962C8B-B14F-4D97-AF65-F5344CB8AC3E}">
        <p14:creationId xmlns:p14="http://schemas.microsoft.com/office/powerpoint/2010/main" val="2197486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t>PATIENT ELIGIBILITY CRITERIA</a:t>
            </a:r>
            <a:endParaRPr lang="en-US" sz="3200" b="1" dirty="0"/>
          </a:p>
        </p:txBody>
      </p:sp>
      <p:sp>
        <p:nvSpPr>
          <p:cNvPr id="3" name="Content Placeholder 2"/>
          <p:cNvSpPr>
            <a:spLocks noGrp="1"/>
          </p:cNvSpPr>
          <p:nvPr>
            <p:ph idx="1"/>
          </p:nvPr>
        </p:nvSpPr>
        <p:spPr/>
        <p:txBody>
          <a:bodyPr>
            <a:normAutofit fontScale="85000" lnSpcReduction="20000"/>
          </a:bodyPr>
          <a:lstStyle/>
          <a:p>
            <a:pPr marL="457200" indent="-457200">
              <a:buFont typeface="+mj-lt"/>
              <a:buAutoNum type="arabicPeriod"/>
            </a:pPr>
            <a:r>
              <a:rPr lang="en-US" sz="2400" dirty="0" smtClean="0"/>
              <a:t>1</a:t>
            </a:r>
            <a:r>
              <a:rPr lang="en-US" sz="2600" dirty="0" smtClean="0"/>
              <a:t>.   Covered Entity has established a relationship with the patient and maintains records of the patient’s health care.</a:t>
            </a:r>
          </a:p>
          <a:p>
            <a:pPr marL="514350" indent="-514350">
              <a:buFont typeface="+mj-lt"/>
              <a:buAutoNum type="arabicPeriod"/>
            </a:pPr>
            <a:endParaRPr lang="en-US" sz="2600" dirty="0" smtClean="0"/>
          </a:p>
          <a:p>
            <a:pPr marL="514350" indent="-514350">
              <a:buFont typeface="+mj-lt"/>
              <a:buAutoNum type="arabicPeriod"/>
            </a:pPr>
            <a:r>
              <a:rPr lang="en-US" sz="2600" dirty="0" smtClean="0"/>
              <a:t>2.  The patient receives health care services from a health care professional who is either employed by the Covered Entity or provides health care under a contractual or other arrangement such that responsibility for the care provided remains with the Covered Entity.</a:t>
            </a:r>
          </a:p>
          <a:p>
            <a:pPr marL="514350" indent="-514350">
              <a:buFont typeface="+mj-lt"/>
              <a:buAutoNum type="arabicPeriod"/>
            </a:pPr>
            <a:endParaRPr lang="en-US" sz="2600" dirty="0" smtClean="0"/>
          </a:p>
          <a:p>
            <a:pPr marL="514350" indent="-514350">
              <a:buFont typeface="+mj-lt"/>
              <a:buAutoNum type="arabicPeriod"/>
            </a:pPr>
            <a:r>
              <a:rPr lang="en-US" sz="2600" dirty="0" smtClean="0"/>
              <a:t>The patient receives health care services from the Covered Entity  consistent with the services for which grant funding has been provided.     </a:t>
            </a:r>
          </a:p>
          <a:p>
            <a:pPr marL="0" indent="0">
              <a:buNone/>
            </a:pPr>
            <a:endParaRPr lang="en-US" sz="2600" dirty="0" smtClean="0"/>
          </a:p>
          <a:p>
            <a:pPr marL="0" indent="0">
              <a:buNone/>
            </a:pPr>
            <a:r>
              <a:rPr lang="en-US" sz="2600" b="1" dirty="0" smtClean="0"/>
              <a:t>NOTE:  A patient IS NOT considered eligible if the only health service provided is the dispensing of a drug for self-administration. </a:t>
            </a:r>
            <a:endParaRPr lang="en-US" sz="2600" b="1" dirty="0"/>
          </a:p>
        </p:txBody>
      </p:sp>
    </p:spTree>
    <p:extLst>
      <p:ext uri="{BB962C8B-B14F-4D97-AF65-F5344CB8AC3E}">
        <p14:creationId xmlns:p14="http://schemas.microsoft.com/office/powerpoint/2010/main" val="619468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t>FINANCIAL GROWTH OF THE 340B PROGRAM </a:t>
            </a:r>
            <a:endParaRPr lang="en-US" sz="3200" b="1" dirty="0"/>
          </a:p>
        </p:txBody>
      </p:sp>
      <p:pic>
        <p:nvPicPr>
          <p:cNvPr id="4" name="Content Placeholder 3" descr="Growth of 340B"/>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5841" y="1600200"/>
            <a:ext cx="8192318" cy="4525963"/>
          </a:xfrm>
          <a:prstGeom prst="rect">
            <a:avLst/>
          </a:prstGeom>
          <a:noFill/>
          <a:ln>
            <a:noFill/>
          </a:ln>
        </p:spPr>
      </p:pic>
    </p:spTree>
    <p:extLst>
      <p:ext uri="{BB962C8B-B14F-4D97-AF65-F5344CB8AC3E}">
        <p14:creationId xmlns:p14="http://schemas.microsoft.com/office/powerpoint/2010/main" val="2452667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t>DRAMATIC DRUG PRICING SCOPE OF THE 340B PROGRAM  </a:t>
            </a:r>
            <a:endParaRPr lang="en-US" sz="3200" b="1" dirty="0"/>
          </a:p>
        </p:txBody>
      </p:sp>
      <p:sp>
        <p:nvSpPr>
          <p:cNvPr id="3" name="Content Placeholder 2"/>
          <p:cNvSpPr>
            <a:spLocks noGrp="1"/>
          </p:cNvSpPr>
          <p:nvPr>
            <p:ph idx="1"/>
          </p:nvPr>
        </p:nvSpPr>
        <p:spPr/>
        <p:txBody>
          <a:bodyPr/>
          <a:lstStyle/>
          <a:p>
            <a:r>
              <a:rPr lang="en-US" b="1" dirty="0" smtClean="0"/>
              <a:t>On average, the 340B Program pricing is:</a:t>
            </a:r>
          </a:p>
          <a:p>
            <a:r>
              <a:rPr lang="en-US" b="1" dirty="0" smtClean="0"/>
              <a:t>51% lower than the Average Wholesale Price (AWV)</a:t>
            </a:r>
          </a:p>
          <a:p>
            <a:r>
              <a:rPr lang="en-US" b="1" dirty="0" smtClean="0"/>
              <a:t>39% lower than the Average Manufacturer Price (AMP)</a:t>
            </a:r>
          </a:p>
          <a:p>
            <a:r>
              <a:rPr lang="en-US" b="1" dirty="0" smtClean="0"/>
              <a:t>15% lower than Group Purchasing Organization (GPO) pricing</a:t>
            </a:r>
            <a:endParaRPr lang="en-US" b="1" dirty="0"/>
          </a:p>
        </p:txBody>
      </p:sp>
    </p:spTree>
    <p:extLst>
      <p:ext uri="{BB962C8B-B14F-4D97-AF65-F5344CB8AC3E}">
        <p14:creationId xmlns:p14="http://schemas.microsoft.com/office/powerpoint/2010/main" val="408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660" y="304800"/>
            <a:ext cx="8229600" cy="5668962"/>
          </a:xfrm>
          <a:solidFill>
            <a:schemeClr val="tx2">
              <a:lumMod val="60000"/>
              <a:lumOff val="40000"/>
            </a:schemeClr>
          </a:solidFill>
        </p:spPr>
        <p:txBody>
          <a:bodyPr/>
          <a:lstStyle/>
          <a:p>
            <a:r>
              <a:rPr lang="en-US" b="1" dirty="0" smtClean="0"/>
              <a:t>CONTRACT PHARMACIES</a:t>
            </a:r>
            <a:endParaRPr lang="en-US" b="1" dirty="0"/>
          </a:p>
        </p:txBody>
      </p:sp>
      <p:pic>
        <p:nvPicPr>
          <p:cNvPr id="3" name="Picture 2" descr="Specialty Drug Management - Quest Analytics Grou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1398638"/>
            <a:ext cx="1671320" cy="1114425"/>
          </a:xfrm>
          <a:prstGeom prst="rect">
            <a:avLst/>
          </a:prstGeom>
          <a:noFill/>
          <a:ln>
            <a:noFill/>
          </a:ln>
        </p:spPr>
      </p:pic>
    </p:spTree>
    <p:extLst>
      <p:ext uri="{BB962C8B-B14F-4D97-AF65-F5344CB8AC3E}">
        <p14:creationId xmlns:p14="http://schemas.microsoft.com/office/powerpoint/2010/main" val="635236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en-US" sz="3200" dirty="0" smtClean="0"/>
              <a:t/>
            </a:r>
            <a:br>
              <a:rPr lang="en-US" sz="3200" dirty="0" smtClean="0"/>
            </a:br>
            <a:r>
              <a:rPr lang="en-US" sz="3200" b="1" dirty="0" smtClean="0"/>
              <a:t>CONTRACT </a:t>
            </a:r>
            <a:r>
              <a:rPr lang="en-US" sz="3200" b="1" dirty="0"/>
              <a:t>PHARMACIES</a:t>
            </a:r>
            <a:br>
              <a:rPr lang="en-US" sz="3200" b="1" dirty="0"/>
            </a:br>
            <a:endParaRPr lang="en-US" sz="3200" b="1" dirty="0"/>
          </a:p>
        </p:txBody>
      </p:sp>
      <p:sp>
        <p:nvSpPr>
          <p:cNvPr id="3" name="Content Placeholder 2"/>
          <p:cNvSpPr>
            <a:spLocks noGrp="1"/>
          </p:cNvSpPr>
          <p:nvPr>
            <p:ph idx="1"/>
          </p:nvPr>
        </p:nvSpPr>
        <p:spPr/>
        <p:txBody>
          <a:bodyPr>
            <a:normAutofit fontScale="62500" lnSpcReduction="20000"/>
          </a:bodyPr>
          <a:lstStyle/>
          <a:p>
            <a:pPr marL="0" lvl="0" indent="0" fontAlgn="base">
              <a:buNone/>
            </a:pPr>
            <a:r>
              <a:rPr lang="en-US" dirty="0" smtClean="0"/>
              <a:t>In </a:t>
            </a:r>
            <a:r>
              <a:rPr lang="en-US" dirty="0"/>
              <a:t>2010, HRSA </a:t>
            </a:r>
            <a:r>
              <a:rPr lang="en-US" dirty="0" smtClean="0"/>
              <a:t>began permitting </a:t>
            </a:r>
            <a:r>
              <a:rPr lang="en-US" dirty="0"/>
              <a:t>Covered Entities to contract with one or more retail pharmacies to serve their patients</a:t>
            </a:r>
            <a:r>
              <a:rPr lang="en-US" dirty="0" smtClean="0"/>
              <a:t>.  In contracting with retail pharmacies, the Covered Entity:</a:t>
            </a:r>
          </a:p>
          <a:p>
            <a:pPr marL="0" lvl="0" indent="0" fontAlgn="base">
              <a:buNone/>
            </a:pPr>
            <a:endParaRPr lang="en-US" dirty="0"/>
          </a:p>
          <a:p>
            <a:pPr lvl="0" fontAlgn="base"/>
            <a:r>
              <a:rPr lang="en-US" dirty="0" smtClean="0"/>
              <a:t>Must establish and have in place a contract with the </a:t>
            </a:r>
            <a:r>
              <a:rPr lang="en-US" dirty="0"/>
              <a:t>Contract Pharmacy.</a:t>
            </a:r>
          </a:p>
          <a:p>
            <a:pPr lvl="0" fontAlgn="base"/>
            <a:r>
              <a:rPr lang="en-US" dirty="0" smtClean="0"/>
              <a:t>Assumes full responsible </a:t>
            </a:r>
            <a:r>
              <a:rPr lang="en-US" dirty="0"/>
              <a:t>for Contract Pharmacy compliance.</a:t>
            </a:r>
          </a:p>
          <a:p>
            <a:pPr lvl="0" fontAlgn="base"/>
            <a:r>
              <a:rPr lang="en-US" dirty="0" smtClean="0"/>
              <a:t>Must ensure that annual audits are </a:t>
            </a:r>
            <a:r>
              <a:rPr lang="en-US" dirty="0"/>
              <a:t>performed by </a:t>
            </a:r>
            <a:r>
              <a:rPr lang="en-US" dirty="0" smtClean="0"/>
              <a:t>an independent </a:t>
            </a:r>
            <a:r>
              <a:rPr lang="en-US" dirty="0"/>
              <a:t>outside </a:t>
            </a:r>
            <a:r>
              <a:rPr lang="en-US" dirty="0" smtClean="0"/>
              <a:t>auditor.</a:t>
            </a:r>
            <a:endParaRPr lang="en-US" dirty="0"/>
          </a:p>
          <a:p>
            <a:pPr lvl="0" fontAlgn="base"/>
            <a:r>
              <a:rPr lang="en-US" dirty="0" smtClean="0"/>
              <a:t>Must ensure that contract pharmacies have </a:t>
            </a:r>
            <a:r>
              <a:rPr lang="en-US" dirty="0"/>
              <a:t>sufficient information </a:t>
            </a:r>
            <a:r>
              <a:rPr lang="en-US" dirty="0" smtClean="0"/>
              <a:t>regarding </a:t>
            </a:r>
            <a:r>
              <a:rPr lang="en-US" dirty="0"/>
              <a:t>program compliance.</a:t>
            </a:r>
          </a:p>
          <a:p>
            <a:pPr lvl="0" fontAlgn="base"/>
            <a:r>
              <a:rPr lang="en-US" dirty="0" smtClean="0"/>
              <a:t>Must ensure that </a:t>
            </a:r>
            <a:r>
              <a:rPr lang="en-US" dirty="0"/>
              <a:t>immediate remedial action </a:t>
            </a:r>
            <a:r>
              <a:rPr lang="en-US" dirty="0" smtClean="0"/>
              <a:t>and notification OPA will occur when compliance issues are identified.</a:t>
            </a:r>
            <a:endParaRPr lang="en-US" dirty="0"/>
          </a:p>
          <a:p>
            <a:pPr fontAlgn="base"/>
            <a:r>
              <a:rPr lang="en-US" dirty="0" smtClean="0"/>
              <a:t>Must </a:t>
            </a:r>
            <a:r>
              <a:rPr lang="en-US" dirty="0"/>
              <a:t>annually certify to OPA that it has signed contract pharmacy agreement in place that meets HRSA requirements.</a:t>
            </a:r>
          </a:p>
          <a:p>
            <a:pPr marL="0" indent="0">
              <a:buNone/>
            </a:pPr>
            <a:endParaRPr lang="en-US" dirty="0"/>
          </a:p>
        </p:txBody>
      </p:sp>
    </p:spTree>
    <p:extLst>
      <p:ext uri="{BB962C8B-B14F-4D97-AF65-F5344CB8AC3E}">
        <p14:creationId xmlns:p14="http://schemas.microsoft.com/office/powerpoint/2010/main" val="3451372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t>NUMBER AND PROPORTION OF CONTRACT PHARMACIES</a:t>
            </a:r>
            <a:endParaRPr lang="en-US" sz="3200" b="1" dirty="0"/>
          </a:p>
        </p:txBody>
      </p:sp>
      <p:pic>
        <p:nvPicPr>
          <p:cNvPr id="3" name="Picture 2" descr="https://1.bp.blogspot.com/-UT1XrH1UXYE/XS8ixTugVsI/AAAAAAAAemY/k9-Akyr1DLU6GNe32lee_gNeKHA4p4s6wCLcBGAs/s640/340B_Contract_Pharmacy-by_Chain-2019.jpg">
            <a:hlinkClick r:id="rId2" tgtFrame="&quot;_blank&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714500"/>
            <a:ext cx="5715000" cy="4457700"/>
          </a:xfrm>
          <a:prstGeom prst="rect">
            <a:avLst/>
          </a:prstGeom>
          <a:noFill/>
          <a:ln>
            <a:noFill/>
          </a:ln>
        </p:spPr>
      </p:pic>
    </p:spTree>
    <p:extLst>
      <p:ext uri="{BB962C8B-B14F-4D97-AF65-F5344CB8AC3E}">
        <p14:creationId xmlns:p14="http://schemas.microsoft.com/office/powerpoint/2010/main" val="1058925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en-US" sz="3200" b="1" dirty="0" smtClean="0"/>
              <a:t/>
            </a:r>
            <a:br>
              <a:rPr lang="en-US" sz="3200" b="1" dirty="0" smtClean="0"/>
            </a:br>
            <a:r>
              <a:rPr lang="en-US" sz="3200" b="1" dirty="0" smtClean="0"/>
              <a:t>ESSENTIAL </a:t>
            </a:r>
            <a:r>
              <a:rPr lang="en-US" sz="3200" b="1" dirty="0"/>
              <a:t>ELEMENTS OF CONTRACT PHARMACY OVERSIGHT</a:t>
            </a:r>
            <a:br>
              <a:rPr lang="en-US" sz="3200" b="1" dirty="0"/>
            </a:br>
            <a:endParaRPr lang="en-US" sz="3200" b="1" dirty="0">
              <a:latin typeface="+mn-lt"/>
            </a:endParaRPr>
          </a:p>
        </p:txBody>
      </p:sp>
      <p:sp>
        <p:nvSpPr>
          <p:cNvPr id="3" name="Content Placeholder 2"/>
          <p:cNvSpPr>
            <a:spLocks noGrp="1"/>
          </p:cNvSpPr>
          <p:nvPr>
            <p:ph idx="1"/>
          </p:nvPr>
        </p:nvSpPr>
        <p:spPr/>
        <p:txBody>
          <a:bodyPr>
            <a:normAutofit fontScale="55000" lnSpcReduction="20000"/>
          </a:bodyPr>
          <a:lstStyle/>
          <a:p>
            <a:pPr lvl="0" fontAlgn="base"/>
            <a:r>
              <a:rPr lang="en-US" dirty="0"/>
              <a:t>Covered Entity must purchase drug, maintain title and establish its price.</a:t>
            </a:r>
          </a:p>
          <a:p>
            <a:pPr lvl="0" fontAlgn="base"/>
            <a:r>
              <a:rPr lang="en-US" dirty="0"/>
              <a:t>Specify responsibility of parties to provide comprehensive pharmacy services.</a:t>
            </a:r>
          </a:p>
          <a:p>
            <a:pPr lvl="0" fontAlgn="base"/>
            <a:r>
              <a:rPr lang="en-US" dirty="0"/>
              <a:t>Covered Entity must inform patient of freedom of choice of pharmacy provider.</a:t>
            </a:r>
          </a:p>
          <a:p>
            <a:pPr lvl="0" fontAlgn="base"/>
            <a:r>
              <a:rPr lang="en-US" dirty="0"/>
              <a:t>Contract Pharmacy may provide other services.</a:t>
            </a:r>
          </a:p>
          <a:p>
            <a:pPr lvl="0" fontAlgn="base"/>
            <a:r>
              <a:rPr lang="en-US" dirty="0"/>
              <a:t>Compliance with all federal, state and local laws and requirements.</a:t>
            </a:r>
          </a:p>
          <a:p>
            <a:pPr lvl="0" fontAlgn="base"/>
            <a:r>
              <a:rPr lang="en-US" dirty="0"/>
              <a:t>Contract Pharmacy must provide Covered Entity with reports consistent with customary business practices.</a:t>
            </a:r>
          </a:p>
          <a:p>
            <a:pPr lvl="0" fontAlgn="base"/>
            <a:r>
              <a:rPr lang="en-US" dirty="0"/>
              <a:t>Contract Pharmacy, with assistance of Covered Entity, shall establish and maintain a tracking system to prevent diversion.</a:t>
            </a:r>
          </a:p>
          <a:p>
            <a:pPr lvl="0" fontAlgn="base"/>
            <a:r>
              <a:rPr lang="en-US" dirty="0"/>
              <a:t>Covered Entity and Contract Pharmacy will develop system to verify patient eligibility.</a:t>
            </a:r>
          </a:p>
          <a:p>
            <a:pPr lvl="0" fontAlgn="base"/>
            <a:r>
              <a:rPr lang="en-US" dirty="0"/>
              <a:t>Covered Entity and Contract Pharmacy will identify necessary information for Covered Entity to meet its ongoing responsibility of ensuring compliance.</a:t>
            </a:r>
          </a:p>
          <a:p>
            <a:pPr lvl="0" fontAlgn="base"/>
            <a:r>
              <a:rPr lang="en-US" dirty="0"/>
              <a:t>Both parties understand subject to audits by outside parties, including </a:t>
            </a:r>
            <a:r>
              <a:rPr lang="en-US" dirty="0" err="1"/>
              <a:t>DHHS</a:t>
            </a:r>
            <a:r>
              <a:rPr lang="en-US" dirty="0"/>
              <a:t> and manufacturers.</a:t>
            </a:r>
          </a:p>
          <a:p>
            <a:pPr lvl="0" fontAlgn="base"/>
            <a:r>
              <a:rPr lang="en-US" dirty="0"/>
              <a:t>Upon written request, copy of contract pharmacy service agreement must be provided to OPA.</a:t>
            </a:r>
          </a:p>
          <a:p>
            <a:pPr marL="0" indent="0">
              <a:buNone/>
            </a:pPr>
            <a:endParaRPr lang="en-US" dirty="0"/>
          </a:p>
        </p:txBody>
      </p:sp>
    </p:spTree>
    <p:extLst>
      <p:ext uri="{BB962C8B-B14F-4D97-AF65-F5344CB8AC3E}">
        <p14:creationId xmlns:p14="http://schemas.microsoft.com/office/powerpoint/2010/main" val="1047793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a:solidFill>
            <a:schemeClr val="tx2">
              <a:lumMod val="60000"/>
              <a:lumOff val="40000"/>
            </a:schemeClr>
          </a:solidFill>
        </p:spPr>
        <p:txBody>
          <a:bodyPr/>
          <a:lstStyle/>
          <a:p>
            <a:r>
              <a:rPr lang="en-US" b="1" dirty="0" smtClean="0"/>
              <a:t>CHARACTERISTICS OF A STRONG 340B PROGRAM INFRASTRUCTURE</a:t>
            </a:r>
            <a:endParaRPr lang="en-US" b="1" dirty="0"/>
          </a:p>
        </p:txBody>
      </p:sp>
      <p:pic>
        <p:nvPicPr>
          <p:cNvPr id="3" name="Picture 2" descr="Free Projects Cliparts, Download Free Projects Cliparts png images, Free  ClipArts on Clipart Librar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16045" y="990600"/>
            <a:ext cx="1311910" cy="942975"/>
          </a:xfrm>
          <a:prstGeom prst="rect">
            <a:avLst/>
          </a:prstGeom>
          <a:noFill/>
          <a:ln>
            <a:noFill/>
          </a:ln>
        </p:spPr>
      </p:pic>
    </p:spTree>
    <p:extLst>
      <p:ext uri="{BB962C8B-B14F-4D97-AF65-F5344CB8AC3E}">
        <p14:creationId xmlns:p14="http://schemas.microsoft.com/office/powerpoint/2010/main" val="727624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Autofit/>
          </a:bodyPr>
          <a:lstStyle/>
          <a:p>
            <a:r>
              <a:rPr lang="en-US" sz="3200" b="1" dirty="0" smtClean="0"/>
              <a:t>CHARACTERISTICS OF A STRONG 340B PROGRAM INFRASTRUCTURE</a:t>
            </a:r>
            <a:endParaRPr lang="en-US" sz="3200" b="1" dirty="0"/>
          </a:p>
        </p:txBody>
      </p:sp>
      <p:sp>
        <p:nvSpPr>
          <p:cNvPr id="3" name="Content Placeholder 2"/>
          <p:cNvSpPr>
            <a:spLocks noGrp="1"/>
          </p:cNvSpPr>
          <p:nvPr>
            <p:ph idx="1"/>
          </p:nvPr>
        </p:nvSpPr>
        <p:spPr/>
        <p:txBody>
          <a:bodyPr>
            <a:normAutofit fontScale="25000" lnSpcReduction="20000"/>
          </a:bodyPr>
          <a:lstStyle/>
          <a:p>
            <a:r>
              <a:rPr lang="en-US" sz="9600" dirty="0" smtClean="0"/>
              <a:t>Comprehensive set of written operational policies and procedures that address compliance with the central requirements of the 340B Program and the areas identified in the Annual Recertification Attestation.</a:t>
            </a:r>
          </a:p>
          <a:p>
            <a:r>
              <a:rPr lang="en-US" sz="9600" dirty="0" smtClean="0"/>
              <a:t>Establishment of a balanced and knowledgeable team and  committee. </a:t>
            </a:r>
          </a:p>
          <a:p>
            <a:r>
              <a:rPr lang="en-US" sz="9600" dirty="0" smtClean="0"/>
              <a:t>Establishment of an internal 340B Program team/committee.</a:t>
            </a:r>
          </a:p>
          <a:p>
            <a:r>
              <a:rPr lang="en-US" sz="9600" dirty="0" smtClean="0"/>
              <a:t>Well documented and defined patient definition.</a:t>
            </a:r>
          </a:p>
          <a:p>
            <a:r>
              <a:rPr lang="en-US" sz="9600" dirty="0" smtClean="0"/>
              <a:t>Structure and process for retention of records.</a:t>
            </a:r>
          </a:p>
          <a:p>
            <a:r>
              <a:rPr lang="en-US" sz="9600" dirty="0" smtClean="0"/>
              <a:t>Appropriate and systematic internal oversight and compliance reviews, including formal internal monitoring and auditing processes and procedures. </a:t>
            </a:r>
          </a:p>
          <a:p>
            <a:r>
              <a:rPr lang="en-US" sz="9600" dirty="0" smtClean="0"/>
              <a:t>Process and methodology for on-going evaluation of program benefits.</a:t>
            </a:r>
          </a:p>
          <a:p>
            <a:endParaRPr lang="en-US" sz="9600" dirty="0" smtClean="0"/>
          </a:p>
          <a:p>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3848615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latin typeface="+mn-lt"/>
              </a:rPr>
              <a:t>TRAINING OBJECTIVES</a:t>
            </a:r>
            <a:endParaRPr lang="en-US" sz="3200" b="1" dirty="0">
              <a:latin typeface="+mn-lt"/>
            </a:endParaRPr>
          </a:p>
        </p:txBody>
      </p:sp>
      <p:sp>
        <p:nvSpPr>
          <p:cNvPr id="3" name="Content Placeholder 2"/>
          <p:cNvSpPr>
            <a:spLocks noGrp="1"/>
          </p:cNvSpPr>
          <p:nvPr>
            <p:ph idx="1"/>
          </p:nvPr>
        </p:nvSpPr>
        <p:spPr/>
        <p:txBody>
          <a:bodyPr>
            <a:normAutofit/>
          </a:bodyPr>
          <a:lstStyle/>
          <a:p>
            <a:pPr marL="0" indent="0">
              <a:buNone/>
            </a:pPr>
            <a:r>
              <a:rPr lang="en-US" dirty="0" smtClean="0"/>
              <a:t>      Provide </a:t>
            </a:r>
            <a:r>
              <a:rPr lang="en-US" dirty="0" smtClean="0"/>
              <a:t>an overview of the history and intent of the Federal 340B Drug Pricing Program.</a:t>
            </a:r>
          </a:p>
          <a:p>
            <a:pPr marL="0" indent="0">
              <a:buNone/>
            </a:pPr>
            <a:r>
              <a:rPr lang="en-US" dirty="0" smtClean="0"/>
              <a:t>      Provide </a:t>
            </a:r>
            <a:r>
              <a:rPr lang="en-US" dirty="0" smtClean="0"/>
              <a:t>an understanding of the important and required compliance elements of the AIF 340B Program.     </a:t>
            </a:r>
          </a:p>
          <a:p>
            <a:pPr marL="0" indent="0">
              <a:buNone/>
            </a:pPr>
            <a:r>
              <a:rPr lang="en-US" dirty="0" smtClean="0"/>
              <a:t>      Review </a:t>
            </a:r>
            <a:r>
              <a:rPr lang="en-US" dirty="0" smtClean="0"/>
              <a:t>expectations regarding internal and external audits of the AIF 340B Program Audits </a:t>
            </a:r>
          </a:p>
          <a:p>
            <a:pPr marL="0" indent="0">
              <a:buNone/>
            </a:pPr>
            <a:r>
              <a:rPr lang="en-US" dirty="0" smtClean="0"/>
              <a:t>  </a:t>
            </a:r>
          </a:p>
          <a:p>
            <a:endParaRPr lang="en-US" dirty="0" smtClean="0"/>
          </a:p>
          <a:p>
            <a:endParaRPr lang="en-US" dirty="0"/>
          </a:p>
        </p:txBody>
      </p:sp>
      <p:pic>
        <p:nvPicPr>
          <p:cNvPr id="4" name="Picture 3" descr="Free Objectives Cliparts, Download Free Objectives Cliparts png images,  Free ClipArts on Clipart Librar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676400"/>
            <a:ext cx="447675" cy="447675"/>
          </a:xfrm>
          <a:prstGeom prst="rect">
            <a:avLst/>
          </a:prstGeom>
          <a:noFill/>
          <a:ln>
            <a:noFill/>
          </a:ln>
        </p:spPr>
      </p:pic>
      <p:pic>
        <p:nvPicPr>
          <p:cNvPr id="5" name="Picture 4" descr="Free Objectives Cliparts, Download Free Objectives Cliparts png images,  Free ClipArts on Clipart Librar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651" y="2779609"/>
            <a:ext cx="447675" cy="447675"/>
          </a:xfrm>
          <a:prstGeom prst="rect">
            <a:avLst/>
          </a:prstGeom>
          <a:noFill/>
          <a:ln>
            <a:noFill/>
          </a:ln>
        </p:spPr>
      </p:pic>
      <p:pic>
        <p:nvPicPr>
          <p:cNvPr id="6" name="Picture 5" descr="Free Objectives Cliparts, Download Free Objectives Cliparts png images,  Free ClipArts on Clipart Librar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153" y="4267200"/>
            <a:ext cx="447675" cy="447675"/>
          </a:xfrm>
          <a:prstGeom prst="rect">
            <a:avLst/>
          </a:prstGeom>
          <a:noFill/>
          <a:ln>
            <a:noFill/>
          </a:ln>
        </p:spPr>
      </p:pic>
    </p:spTree>
    <p:extLst>
      <p:ext uri="{BB962C8B-B14F-4D97-AF65-F5344CB8AC3E}">
        <p14:creationId xmlns:p14="http://schemas.microsoft.com/office/powerpoint/2010/main" val="2888037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t>LIST OF THE AIF 340B PROGRAM POLICIES AND PROCEDURES</a:t>
            </a:r>
            <a:endParaRPr lang="en-US" sz="3200" b="1" dirty="0"/>
          </a:p>
        </p:txBody>
      </p:sp>
      <p:sp>
        <p:nvSpPr>
          <p:cNvPr id="3" name="Content Placeholder 2"/>
          <p:cNvSpPr>
            <a:spLocks noGrp="1"/>
          </p:cNvSpPr>
          <p:nvPr>
            <p:ph idx="1"/>
          </p:nvPr>
        </p:nvSpPr>
        <p:spPr/>
        <p:txBody>
          <a:bodyPr>
            <a:normAutofit/>
          </a:bodyPr>
          <a:lstStyle/>
          <a:p>
            <a:r>
              <a:rPr lang="en-US" sz="2000" b="1" dirty="0"/>
              <a:t>AIF 340B PROGRAM POLICY-1:  AIF 340B Program Governance and Responsibility</a:t>
            </a:r>
            <a:endParaRPr lang="en-US" sz="2000" dirty="0"/>
          </a:p>
          <a:p>
            <a:r>
              <a:rPr lang="en-US" sz="2000" b="1" cap="all" dirty="0" err="1"/>
              <a:t>aif</a:t>
            </a:r>
            <a:r>
              <a:rPr lang="en-US" sz="2000" b="1" cap="all" dirty="0"/>
              <a:t> </a:t>
            </a:r>
            <a:r>
              <a:rPr lang="en-US" sz="2000" b="1" cap="all" dirty="0" smtClean="0"/>
              <a:t> </a:t>
            </a:r>
            <a:r>
              <a:rPr lang="en-US" sz="2000" b="1" cap="all" dirty="0" err="1" smtClean="0"/>
              <a:t>340b</a:t>
            </a:r>
            <a:r>
              <a:rPr lang="en-US" sz="2000" b="1" cap="all" dirty="0" smtClean="0"/>
              <a:t> </a:t>
            </a:r>
            <a:r>
              <a:rPr lang="en-US" sz="2000" b="1" cap="all" dirty="0"/>
              <a:t>PROGRAM POLICY-2:  AIF</a:t>
            </a:r>
            <a:r>
              <a:rPr lang="en-US" sz="2000" b="1" dirty="0"/>
              <a:t> 340B Program Governance, Administration, and Compliance Leadership Team</a:t>
            </a:r>
            <a:endParaRPr lang="en-US" sz="2000" dirty="0"/>
          </a:p>
          <a:p>
            <a:r>
              <a:rPr lang="en-US" sz="2000" b="1" dirty="0"/>
              <a:t>AIF 340B PROGRAM POLICY-3:  AIF Establishment of a Formal 340B Program Organizational Structure</a:t>
            </a:r>
          </a:p>
          <a:p>
            <a:r>
              <a:rPr lang="en-US" sz="2000" b="1" dirty="0"/>
              <a:t>AIF 340B PROGRAM POLICY-4:  AIF 340B Program Conflict of Interest</a:t>
            </a:r>
            <a:endParaRPr lang="en-US" sz="2000" dirty="0"/>
          </a:p>
          <a:p>
            <a:r>
              <a:rPr lang="en-US" sz="2000" b="1" dirty="0"/>
              <a:t>AIF 340B PROGRAM POLICY-5:  Establishment of an AIF 340B Program Compliance Oversight </a:t>
            </a:r>
            <a:r>
              <a:rPr lang="en-US" sz="2000" b="1" dirty="0" smtClean="0"/>
              <a:t>Committee</a:t>
            </a:r>
          </a:p>
          <a:p>
            <a:r>
              <a:rPr lang="en-US" sz="2000" b="1" dirty="0"/>
              <a:t>AIF 340B PROGRAM POLICY-6:  </a:t>
            </a:r>
            <a:r>
              <a:rPr lang="en-US" sz="2000" b="1" cap="all" dirty="0"/>
              <a:t>AIF</a:t>
            </a:r>
            <a:r>
              <a:rPr lang="en-US" sz="2000" b="1" dirty="0"/>
              <a:t> Development and Approval of 340B Program Operational Policies and Procedures</a:t>
            </a:r>
            <a:endParaRPr lang="en-US" sz="2000" dirty="0"/>
          </a:p>
          <a:p>
            <a:r>
              <a:rPr lang="en-US" sz="2000" b="1" dirty="0"/>
              <a:t>AIF 340B PROGRAM POLICY-7:  AIF 340B Program Internal Staff and Affiliated Entity Base and On-going Training</a:t>
            </a:r>
            <a:endParaRPr lang="en-US" sz="2000" dirty="0"/>
          </a:p>
          <a:p>
            <a:endParaRPr lang="en-US" sz="2000" dirty="0"/>
          </a:p>
          <a:p>
            <a:pPr marL="0" indent="0">
              <a:buNone/>
            </a:pPr>
            <a:endParaRPr lang="en-US" dirty="0"/>
          </a:p>
        </p:txBody>
      </p:sp>
    </p:spTree>
    <p:extLst>
      <p:ext uri="{BB962C8B-B14F-4D97-AF65-F5344CB8AC3E}">
        <p14:creationId xmlns:p14="http://schemas.microsoft.com/office/powerpoint/2010/main" val="2054269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a:t>THE AIF 340B PROGRAM POLICIES AND </a:t>
            </a:r>
            <a:r>
              <a:rPr lang="en-US" sz="3200" b="1" dirty="0" smtClean="0"/>
              <a:t>PROCEDURES (CONT’D)</a:t>
            </a:r>
            <a:endParaRPr lang="en-US" sz="3200" dirty="0"/>
          </a:p>
        </p:txBody>
      </p:sp>
      <p:sp>
        <p:nvSpPr>
          <p:cNvPr id="3" name="Content Placeholder 2"/>
          <p:cNvSpPr>
            <a:spLocks noGrp="1"/>
          </p:cNvSpPr>
          <p:nvPr>
            <p:ph idx="1"/>
          </p:nvPr>
        </p:nvSpPr>
        <p:spPr/>
        <p:txBody>
          <a:bodyPr>
            <a:noAutofit/>
          </a:bodyPr>
          <a:lstStyle/>
          <a:p>
            <a:r>
              <a:rPr lang="en-US" sz="2000" b="1" dirty="0"/>
              <a:t>AIF 340B PROGRAM POLICY-8:  Internal 340B Program Compliance Oversight Self-Audit Focus and Schedule</a:t>
            </a:r>
            <a:endParaRPr lang="en-US" sz="2000" dirty="0"/>
          </a:p>
          <a:p>
            <a:r>
              <a:rPr lang="en-US" sz="2000" b="1" dirty="0"/>
              <a:t>AIF 340B PROGRAM POLICY-9:  Compliance Oversight of the AIF’s 340B Program Eligibility </a:t>
            </a:r>
            <a:endParaRPr lang="en-US" sz="2000" dirty="0"/>
          </a:p>
          <a:p>
            <a:r>
              <a:rPr lang="en-US" sz="2000" b="1" dirty="0"/>
              <a:t>AIF 340B PROGRAM POLICY-10:  Compliance Oversight of the AIF’s 340B Program Patient Eligibility </a:t>
            </a:r>
            <a:endParaRPr lang="en-US" sz="2000" dirty="0"/>
          </a:p>
          <a:p>
            <a:r>
              <a:rPr lang="en-US" sz="2000" b="1" dirty="0"/>
              <a:t>AIF 340B PROGRAM POLICY-11:  Compliance Oversight of the AIF’s 340B Program Registration and Recertification</a:t>
            </a:r>
            <a:endParaRPr lang="en-US" sz="2000" dirty="0"/>
          </a:p>
          <a:p>
            <a:r>
              <a:rPr lang="en-US" sz="2000" b="1" dirty="0"/>
              <a:t>AIF 340B PROGRAM POLICY-12:  Compliance Oversight of the AIF 340B Program Drug Diversions </a:t>
            </a:r>
            <a:endParaRPr lang="en-US" sz="2000" dirty="0"/>
          </a:p>
          <a:p>
            <a:r>
              <a:rPr lang="en-US" sz="2000" b="1" dirty="0"/>
              <a:t>AIF 340B PROGRAM POLICY-13:  Compliance Oversight of AIF’s 340B Program Sites and Contracted Pharmacies </a:t>
            </a:r>
            <a:r>
              <a:rPr lang="en-US" sz="2000" b="1" dirty="0" smtClean="0"/>
              <a:t>Agreements</a:t>
            </a:r>
            <a:endParaRPr lang="en-US" sz="2000" dirty="0"/>
          </a:p>
        </p:txBody>
      </p:sp>
    </p:spTree>
    <p:extLst>
      <p:ext uri="{BB962C8B-B14F-4D97-AF65-F5344CB8AC3E}">
        <p14:creationId xmlns:p14="http://schemas.microsoft.com/office/powerpoint/2010/main" val="33971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a:t>THE AIF 340B PROGRAM POLICIES AND PROCEDURES (CONT’D)</a:t>
            </a:r>
            <a:endParaRPr lang="en-US" sz="3200" dirty="0"/>
          </a:p>
        </p:txBody>
      </p:sp>
      <p:sp>
        <p:nvSpPr>
          <p:cNvPr id="3" name="Content Placeholder 2"/>
          <p:cNvSpPr>
            <a:spLocks noGrp="1"/>
          </p:cNvSpPr>
          <p:nvPr>
            <p:ph idx="1"/>
          </p:nvPr>
        </p:nvSpPr>
        <p:spPr/>
        <p:txBody>
          <a:bodyPr>
            <a:normAutofit fontScale="40000" lnSpcReduction="20000"/>
          </a:bodyPr>
          <a:lstStyle/>
          <a:p>
            <a:r>
              <a:rPr lang="en-US" sz="5000" b="1" dirty="0" smtClean="0"/>
              <a:t>AIF </a:t>
            </a:r>
            <a:r>
              <a:rPr lang="en-US" sz="5000" b="1" dirty="0"/>
              <a:t>340B PROGRAM POLICY-14:  Compliance Oversight of AIF’s 340B Contracted Pharmacies, Sites/Practices, and Third Party Professional Services Organizations Operations</a:t>
            </a:r>
            <a:endParaRPr lang="en-US" sz="5000" dirty="0"/>
          </a:p>
          <a:p>
            <a:r>
              <a:rPr lang="en-US" sz="5000" b="1" dirty="0"/>
              <a:t>AIF 340B PROGRAM POLICY-15:  AIF 340B Program Contracted Pharmacy Inventory Management Program</a:t>
            </a:r>
            <a:endParaRPr lang="en-US" sz="5000" dirty="0"/>
          </a:p>
          <a:p>
            <a:r>
              <a:rPr lang="en-US" sz="5000" b="1" dirty="0"/>
              <a:t>AIF 340B PROGRAM POLICY-16:  Cooperation with Request for External 340B Program Audit by the Health Resources and Services Administration</a:t>
            </a:r>
            <a:endParaRPr lang="en-US" sz="5000" dirty="0"/>
          </a:p>
          <a:p>
            <a:r>
              <a:rPr lang="en-US" sz="5000" b="1" dirty="0"/>
              <a:t>AIF 340B PROGRAM POLICY-17:  Independent Reporting of a Suspected 340B Program Compliance Violation</a:t>
            </a:r>
            <a:endParaRPr lang="en-US" sz="5000" dirty="0"/>
          </a:p>
          <a:p>
            <a:r>
              <a:rPr lang="en-US" sz="5000" b="1" dirty="0"/>
              <a:t>AIF 340B PROGRAM POLICY-18:  </a:t>
            </a:r>
            <a:r>
              <a:rPr lang="en-US" sz="5000" b="1" cap="all" dirty="0"/>
              <a:t>AIF</a:t>
            </a:r>
            <a:r>
              <a:rPr lang="en-US" sz="5000" b="1" dirty="0"/>
              <a:t> 340B Program Maintenance and Retention of Auditable Records</a:t>
            </a:r>
            <a:endParaRPr lang="en-US" sz="5000" dirty="0"/>
          </a:p>
          <a:p>
            <a:r>
              <a:rPr lang="en-US" sz="5000" b="1" dirty="0"/>
              <a:t>AIF 340B PROGRAM POLICY-19:  Implementation and Oversight of a 340B Program Professional Services Contract for an IT Platform and Care Management Services</a:t>
            </a:r>
            <a:endParaRPr lang="en-US" sz="5000" dirty="0"/>
          </a:p>
          <a:p>
            <a:pPr marL="0" indent="0">
              <a:buNone/>
            </a:pPr>
            <a:endParaRPr lang="en-US" dirty="0"/>
          </a:p>
        </p:txBody>
      </p:sp>
    </p:spTree>
    <p:extLst>
      <p:ext uri="{BB962C8B-B14F-4D97-AF65-F5344CB8AC3E}">
        <p14:creationId xmlns:p14="http://schemas.microsoft.com/office/powerpoint/2010/main" val="553670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t>ANNUAL RECERTIFICATION ATTESTATIONS</a:t>
            </a:r>
            <a:endParaRPr lang="en-US" sz="3200" b="1" dirty="0"/>
          </a:p>
        </p:txBody>
      </p:sp>
      <p:sp>
        <p:nvSpPr>
          <p:cNvPr id="3" name="Content Placeholder 2"/>
          <p:cNvSpPr>
            <a:spLocks noGrp="1"/>
          </p:cNvSpPr>
          <p:nvPr>
            <p:ph idx="1"/>
          </p:nvPr>
        </p:nvSpPr>
        <p:spPr/>
        <p:txBody>
          <a:bodyPr>
            <a:normAutofit fontScale="85000" lnSpcReduction="20000"/>
          </a:bodyPr>
          <a:lstStyle/>
          <a:p>
            <a:pPr marL="0" indent="0">
              <a:buNone/>
            </a:pPr>
            <a:r>
              <a:rPr lang="en-US" b="1" u="sng" dirty="0" smtClean="0"/>
              <a:t>AUM must attest annually that:</a:t>
            </a:r>
          </a:p>
          <a:p>
            <a:r>
              <a:rPr lang="en-US" dirty="0" smtClean="0"/>
              <a:t>All information in the OPA data base is accurate</a:t>
            </a:r>
          </a:p>
          <a:p>
            <a:r>
              <a:rPr lang="en-US" dirty="0" smtClean="0"/>
              <a:t>AUM meets all 340B Program eligibility requirements</a:t>
            </a:r>
          </a:p>
          <a:p>
            <a:r>
              <a:rPr lang="en-US" dirty="0" smtClean="0"/>
              <a:t>AUM will comply with all 340B Program requirements</a:t>
            </a:r>
          </a:p>
          <a:p>
            <a:r>
              <a:rPr lang="en-US" dirty="0" smtClean="0"/>
              <a:t>AUM will maintain auditable records</a:t>
            </a:r>
          </a:p>
          <a:p>
            <a:r>
              <a:rPr lang="en-US" dirty="0" smtClean="0"/>
              <a:t>AUM has systems in place to ensure on-going compliance</a:t>
            </a:r>
          </a:p>
          <a:p>
            <a:r>
              <a:rPr lang="en-US" dirty="0" smtClean="0"/>
              <a:t>All contract pharmacy arrangements are in compliance</a:t>
            </a:r>
          </a:p>
          <a:p>
            <a:r>
              <a:rPr lang="en-US" dirty="0" smtClean="0"/>
              <a:t>AUM will notify OPA with any significant changes</a:t>
            </a:r>
          </a:p>
          <a:p>
            <a:r>
              <a:rPr lang="en-US" dirty="0" smtClean="0"/>
              <a:t>AUM understands that they will be liable for any breaches of 340B Program requirements.  </a:t>
            </a:r>
            <a:endParaRPr lang="en-US" dirty="0"/>
          </a:p>
        </p:txBody>
      </p:sp>
    </p:spTree>
    <p:extLst>
      <p:ext uri="{BB962C8B-B14F-4D97-AF65-F5344CB8AC3E}">
        <p14:creationId xmlns:p14="http://schemas.microsoft.com/office/powerpoint/2010/main" val="2483103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t>COMPONENTS OF INTERNAL PROGRAM </a:t>
            </a:r>
            <a:r>
              <a:rPr lang="en-US" sz="3200" b="1" dirty="0"/>
              <a:t>MONITORING AND AUDITING</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smtClean="0"/>
              <a:t>Review of policies and procedures (at least annually).</a:t>
            </a:r>
          </a:p>
          <a:p>
            <a:r>
              <a:rPr lang="en-US" dirty="0" smtClean="0"/>
              <a:t>Review the information/data posted on the OPA 340B Program data base (at least quarterly).</a:t>
            </a:r>
          </a:p>
          <a:p>
            <a:r>
              <a:rPr lang="en-US" dirty="0" smtClean="0"/>
              <a:t>Review of accuracy of the eligible provider list to ensure proper designation (at least quarterly).</a:t>
            </a:r>
          </a:p>
          <a:p>
            <a:r>
              <a:rPr lang="en-US" dirty="0" smtClean="0"/>
              <a:t>Review of executed contracts with pharmacies to confirm compliance with required contract pharmacy elements (at least annually).</a:t>
            </a:r>
          </a:p>
          <a:p>
            <a:r>
              <a:rPr lang="en-US" dirty="0" smtClean="0"/>
              <a:t>Review of pharmacy claims (drugs dispensed) per outpatient locations and pharmacies (at least monthly).</a:t>
            </a:r>
          </a:p>
          <a:p>
            <a:r>
              <a:rPr lang="en-US" dirty="0" smtClean="0"/>
              <a:t>Review of 340B Program documents and committee minutes (at least monthly).   </a:t>
            </a:r>
          </a:p>
          <a:p>
            <a:pPr marL="0" indent="0">
              <a:buNone/>
            </a:pPr>
            <a:r>
              <a:rPr lang="en-US" dirty="0" smtClean="0"/>
              <a:t>   </a:t>
            </a:r>
          </a:p>
          <a:p>
            <a:pPr marL="0" indent="0">
              <a:buNone/>
            </a:pPr>
            <a:endParaRPr lang="en-US" dirty="0"/>
          </a:p>
        </p:txBody>
      </p:sp>
    </p:spTree>
    <p:extLst>
      <p:ext uri="{BB962C8B-B14F-4D97-AF65-F5344CB8AC3E}">
        <p14:creationId xmlns:p14="http://schemas.microsoft.com/office/powerpoint/2010/main" val="2519205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a:solidFill>
            <a:schemeClr val="tx2">
              <a:lumMod val="60000"/>
              <a:lumOff val="40000"/>
            </a:schemeClr>
          </a:solidFill>
        </p:spPr>
        <p:txBody>
          <a:bodyPr/>
          <a:lstStyle/>
          <a:p>
            <a:r>
              <a:rPr lang="en-US" b="1" dirty="0" smtClean="0"/>
              <a:t/>
            </a:r>
            <a:br>
              <a:rPr lang="en-US" b="1" dirty="0" smtClean="0"/>
            </a:br>
            <a:r>
              <a:rPr lang="en-US" b="1" dirty="0" smtClean="0"/>
              <a:t>EXTERNAL </a:t>
            </a:r>
            <a:r>
              <a:rPr lang="en-US" b="1" dirty="0" smtClean="0"/>
              <a:t>340B PROGRAM HRSA AUDITS</a:t>
            </a:r>
            <a:endParaRPr lang="en-US" b="1" dirty="0"/>
          </a:p>
        </p:txBody>
      </p:sp>
      <p:pic>
        <p:nvPicPr>
          <p:cNvPr id="3" name="Picture 2" descr="Auditing | American Association Of Medical Coding Professional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3800" y="838200"/>
            <a:ext cx="1552575" cy="1552575"/>
          </a:xfrm>
          <a:prstGeom prst="rect">
            <a:avLst/>
          </a:prstGeom>
          <a:noFill/>
          <a:ln>
            <a:noFill/>
          </a:ln>
        </p:spPr>
      </p:pic>
    </p:spTree>
    <p:extLst>
      <p:ext uri="{BB962C8B-B14F-4D97-AF65-F5344CB8AC3E}">
        <p14:creationId xmlns:p14="http://schemas.microsoft.com/office/powerpoint/2010/main" val="2496541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b="1" dirty="0"/>
              <a:t>HRSA AUDIT PROCESS </a:t>
            </a:r>
            <a:endParaRPr lang="en-US" dirty="0"/>
          </a:p>
        </p:txBody>
      </p:sp>
      <p:sp>
        <p:nvSpPr>
          <p:cNvPr id="3" name="Content Placeholder 2"/>
          <p:cNvSpPr>
            <a:spLocks noGrp="1"/>
          </p:cNvSpPr>
          <p:nvPr>
            <p:ph idx="1"/>
          </p:nvPr>
        </p:nvSpPr>
        <p:spPr/>
        <p:txBody>
          <a:bodyPr>
            <a:normAutofit fontScale="85000" lnSpcReduction="10000"/>
          </a:bodyPr>
          <a:lstStyle/>
          <a:p>
            <a:pPr fontAlgn="base"/>
            <a:r>
              <a:rPr lang="en-US" b="1" dirty="0"/>
              <a:t>Stage 1:  Pre-Audit</a:t>
            </a:r>
            <a:endParaRPr lang="en-US" dirty="0"/>
          </a:p>
          <a:p>
            <a:pPr lvl="0" fontAlgn="base"/>
            <a:r>
              <a:rPr lang="en-US" dirty="0"/>
              <a:t>CEs selected for audit receive an engagement letter explaining what to expect and how to appropriately prepare.</a:t>
            </a:r>
          </a:p>
          <a:p>
            <a:pPr lvl="0" fontAlgn="base"/>
            <a:r>
              <a:rPr lang="en-US" dirty="0"/>
              <a:t>Auditors conduct an introductory teleconference with the entity to request and obtain specified documents, including policies, procedures, and internal controls.</a:t>
            </a:r>
          </a:p>
          <a:p>
            <a:pPr lvl="0" fontAlgn="base"/>
            <a:r>
              <a:rPr lang="en-US" dirty="0"/>
              <a:t>Auditors work with the entity to schedule an opening meeting with key covered entity management to discuss expectations for the onsite audit.</a:t>
            </a:r>
          </a:p>
          <a:p>
            <a:pPr marL="0" indent="0">
              <a:buNone/>
            </a:pPr>
            <a:endParaRPr lang="en-US" dirty="0"/>
          </a:p>
        </p:txBody>
      </p:sp>
    </p:spTree>
    <p:extLst>
      <p:ext uri="{BB962C8B-B14F-4D97-AF65-F5344CB8AC3E}">
        <p14:creationId xmlns:p14="http://schemas.microsoft.com/office/powerpoint/2010/main" val="973421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en-US" b="1" dirty="0" smtClean="0"/>
              <a:t/>
            </a:r>
            <a:br>
              <a:rPr lang="en-US" b="1" dirty="0" smtClean="0"/>
            </a:br>
            <a:r>
              <a:rPr lang="en-US" b="1" dirty="0" smtClean="0"/>
              <a:t>HRSA </a:t>
            </a:r>
            <a:r>
              <a:rPr lang="en-US" b="1" dirty="0"/>
              <a:t>AUDIT PROCESS (CONT’D)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fontAlgn="base"/>
            <a:r>
              <a:rPr lang="en-US" b="1" dirty="0"/>
              <a:t>Stage 2:  Onsite Audit</a:t>
            </a:r>
            <a:endParaRPr lang="en-US" sz="1800" dirty="0"/>
          </a:p>
          <a:p>
            <a:pPr lvl="0" fontAlgn="base"/>
            <a:r>
              <a:rPr lang="en-US" dirty="0"/>
              <a:t>Auditors obtain and review select 340B Program documents, including but not limited to</a:t>
            </a:r>
          </a:p>
          <a:p>
            <a:pPr lvl="1" fontAlgn="base"/>
            <a:r>
              <a:rPr lang="en-US" dirty="0"/>
              <a:t>Review of relevant policies and procedures and how they are operationalized.</a:t>
            </a:r>
          </a:p>
          <a:p>
            <a:pPr lvl="1" fontAlgn="base"/>
            <a:r>
              <a:rPr lang="en-US" dirty="0"/>
              <a:t>Verification of eligibility.</a:t>
            </a:r>
          </a:p>
          <a:p>
            <a:pPr lvl="1" fontAlgn="base"/>
            <a:r>
              <a:rPr lang="en-US" dirty="0"/>
              <a:t>Verification of internal controls to prevent diversions and duplicate discounts.</a:t>
            </a:r>
          </a:p>
          <a:p>
            <a:pPr lvl="1" fontAlgn="base"/>
            <a:r>
              <a:rPr lang="en-US" dirty="0"/>
              <a:t>Review of 340B Program compliance at CEs outpatient or associated facilities, and contract pharmacies.</a:t>
            </a:r>
          </a:p>
          <a:p>
            <a:pPr lvl="1" fontAlgn="base"/>
            <a:r>
              <a:rPr lang="en-US" dirty="0"/>
              <a:t>Testing of 340B drug transaction records on a sample basis.</a:t>
            </a:r>
          </a:p>
          <a:p>
            <a:pPr marL="0" indent="0">
              <a:buNone/>
            </a:pPr>
            <a:endParaRPr lang="en-US" dirty="0"/>
          </a:p>
        </p:txBody>
      </p:sp>
    </p:spTree>
    <p:extLst>
      <p:ext uri="{BB962C8B-B14F-4D97-AF65-F5344CB8AC3E}">
        <p14:creationId xmlns:p14="http://schemas.microsoft.com/office/powerpoint/2010/main" val="17679174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b="1" dirty="0"/>
              <a:t>HRSA AUDIT PROCESS (CONT’D) </a:t>
            </a:r>
            <a:endParaRPr lang="en-US" dirty="0"/>
          </a:p>
        </p:txBody>
      </p:sp>
      <p:sp>
        <p:nvSpPr>
          <p:cNvPr id="3" name="Content Placeholder 2"/>
          <p:cNvSpPr>
            <a:spLocks noGrp="1"/>
          </p:cNvSpPr>
          <p:nvPr>
            <p:ph idx="1"/>
          </p:nvPr>
        </p:nvSpPr>
        <p:spPr/>
        <p:txBody>
          <a:bodyPr/>
          <a:lstStyle/>
          <a:p>
            <a:pPr fontAlgn="base"/>
            <a:r>
              <a:rPr lang="en-US" b="1" dirty="0"/>
              <a:t>Stage 3: Post Audit</a:t>
            </a:r>
            <a:endParaRPr lang="en-US" dirty="0"/>
          </a:p>
          <a:p>
            <a:pPr lvl="0" fontAlgn="base"/>
            <a:r>
              <a:rPr lang="en-US" dirty="0"/>
              <a:t>Auditors forward a preliminary report to OPA for review.</a:t>
            </a:r>
          </a:p>
          <a:p>
            <a:pPr lvl="0" fontAlgn="base"/>
            <a:r>
              <a:rPr lang="en-US" dirty="0"/>
              <a:t>OPA reviews the preliminary report, drafts a Final Report and issues the report to the covered entity, with a request for a corrective action plan (CAP), if applicable.</a:t>
            </a:r>
          </a:p>
          <a:p>
            <a:pPr marL="0" indent="0">
              <a:buNone/>
            </a:pPr>
            <a:endParaRPr lang="en-US" dirty="0"/>
          </a:p>
        </p:txBody>
      </p:sp>
    </p:spTree>
    <p:extLst>
      <p:ext uri="{BB962C8B-B14F-4D97-AF65-F5344CB8AC3E}">
        <p14:creationId xmlns:p14="http://schemas.microsoft.com/office/powerpoint/2010/main" val="34132461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en-US" b="1" dirty="0" smtClean="0"/>
              <a:t/>
            </a:r>
            <a:br>
              <a:rPr lang="en-US" b="1" dirty="0" smtClean="0"/>
            </a:br>
            <a:r>
              <a:rPr lang="en-US" b="1" dirty="0" smtClean="0"/>
              <a:t>HRSA </a:t>
            </a:r>
            <a:r>
              <a:rPr lang="en-US" b="1" dirty="0"/>
              <a:t>AUDIT PROCESS (CONT’D)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b="1" dirty="0"/>
              <a:t>Stage 4: Notice and Hearing</a:t>
            </a:r>
            <a:endParaRPr lang="en-US" dirty="0"/>
          </a:p>
          <a:p>
            <a:pPr lvl="0" fontAlgn="base"/>
            <a:r>
              <a:rPr lang="en-US" dirty="0"/>
              <a:t>After HRSA issues a Final Report, a CE has 30 calendar days from the date of the HRSA Final Report to review findings noted in the HRSA Final Report, and to review HRSA’s request for a Corrective Action Plan (CAP) related to the findings noted.</a:t>
            </a:r>
          </a:p>
          <a:p>
            <a:pPr lvl="0" fontAlgn="base"/>
            <a:r>
              <a:rPr lang="en-US" dirty="0"/>
              <a:t>If a CE agrees with the Final Report, a covered entity must submit a CAP to HRSA within 60 calendar days for HRSA’s approval. </a:t>
            </a:r>
          </a:p>
          <a:p>
            <a:pPr marL="0" indent="0">
              <a:buNone/>
            </a:pPr>
            <a:endParaRPr lang="en-US" dirty="0"/>
          </a:p>
        </p:txBody>
      </p:sp>
    </p:spTree>
    <p:extLst>
      <p:ext uri="{BB962C8B-B14F-4D97-AF65-F5344CB8AC3E}">
        <p14:creationId xmlns:p14="http://schemas.microsoft.com/office/powerpoint/2010/main" val="1661329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a:solidFill>
            <a:schemeClr val="tx2">
              <a:lumMod val="60000"/>
              <a:lumOff val="40000"/>
            </a:schemeClr>
          </a:solidFill>
        </p:spPr>
        <p:txBody>
          <a:bodyPr/>
          <a:lstStyle/>
          <a:p>
            <a:r>
              <a:rPr lang="en-US" b="1" dirty="0" smtClean="0"/>
              <a:t>340B PROGRAM DESCRIPTION, ADMINISTRATION, REGISTRATION, AND COVERED DRUGS</a:t>
            </a:r>
            <a:endParaRPr lang="en-US" b="1" dirty="0"/>
          </a:p>
        </p:txBody>
      </p:sp>
      <p:pic>
        <p:nvPicPr>
          <p:cNvPr id="3" name="Picture 2" descr="Free Program Cliparts, Download Free Program Cliparts png images, Free  ClipArts on Clipart Librar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6200" y="914400"/>
            <a:ext cx="1009650" cy="1009650"/>
          </a:xfrm>
          <a:prstGeom prst="rect">
            <a:avLst/>
          </a:prstGeom>
          <a:noFill/>
          <a:ln>
            <a:noFill/>
          </a:ln>
        </p:spPr>
      </p:pic>
    </p:spTree>
    <p:extLst>
      <p:ext uri="{BB962C8B-B14F-4D97-AF65-F5344CB8AC3E}">
        <p14:creationId xmlns:p14="http://schemas.microsoft.com/office/powerpoint/2010/main" val="2344161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en-US" sz="3600" b="1" dirty="0" smtClean="0"/>
              <a:t>HRSA AUDIT PROCESS-- Stage </a:t>
            </a:r>
            <a:r>
              <a:rPr lang="en-US" sz="3600" b="1" dirty="0"/>
              <a:t>4: Notice and </a:t>
            </a:r>
            <a:r>
              <a:rPr lang="en-US" sz="3600" b="1" dirty="0" smtClean="0"/>
              <a:t>Hearing (Cont’d)</a:t>
            </a:r>
            <a:endParaRPr lang="en-US" sz="3600" dirty="0"/>
          </a:p>
        </p:txBody>
      </p:sp>
      <p:sp>
        <p:nvSpPr>
          <p:cNvPr id="3" name="Content Placeholder 2"/>
          <p:cNvSpPr>
            <a:spLocks noGrp="1"/>
          </p:cNvSpPr>
          <p:nvPr>
            <p:ph idx="1"/>
          </p:nvPr>
        </p:nvSpPr>
        <p:spPr/>
        <p:txBody>
          <a:bodyPr>
            <a:normAutofit fontScale="92500"/>
          </a:bodyPr>
          <a:lstStyle/>
          <a:p>
            <a:pPr lvl="0" fontAlgn="base"/>
            <a:r>
              <a:rPr lang="en-US" dirty="0"/>
              <a:t>If a CE disagrees with the Final Report, the CE  must notify HRSA within 30 calendar days with appropriate supporting documentation of the covered entity’s disagreement.  </a:t>
            </a:r>
          </a:p>
          <a:p>
            <a:pPr lvl="0" fontAlgn="base"/>
            <a:r>
              <a:rPr lang="en-US" dirty="0"/>
              <a:t>If a CE fails to submit a CAP, the CE may be removed from the 340B Program.</a:t>
            </a:r>
          </a:p>
          <a:p>
            <a:pPr lvl="0" fontAlgn="base"/>
            <a:r>
              <a:rPr lang="en-US" dirty="0"/>
              <a:t>Once an audit report is finalized by OPA, the findings and any associated corrective action will be summarized on the OPA public website.</a:t>
            </a:r>
          </a:p>
          <a:p>
            <a:pPr marL="0" indent="0">
              <a:buNone/>
            </a:pPr>
            <a:endParaRPr lang="en-US" dirty="0"/>
          </a:p>
        </p:txBody>
      </p:sp>
    </p:spTree>
    <p:extLst>
      <p:ext uri="{BB962C8B-B14F-4D97-AF65-F5344CB8AC3E}">
        <p14:creationId xmlns:p14="http://schemas.microsoft.com/office/powerpoint/2010/main" val="15820242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Autofit/>
          </a:bodyPr>
          <a:lstStyle/>
          <a:p>
            <a:r>
              <a:rPr lang="en-US" sz="3200" b="1" dirty="0" smtClean="0"/>
              <a:t>COMMON COMPLIANCE VIOLATIONS IDENTIFIED IN RECENT HRSA AUDITS</a:t>
            </a:r>
            <a:endParaRPr lang="en-US" sz="3200" b="1" dirty="0"/>
          </a:p>
        </p:txBody>
      </p:sp>
      <p:sp>
        <p:nvSpPr>
          <p:cNvPr id="3" name="Content Placeholder 2"/>
          <p:cNvSpPr>
            <a:spLocks noGrp="1"/>
          </p:cNvSpPr>
          <p:nvPr>
            <p:ph idx="1"/>
          </p:nvPr>
        </p:nvSpPr>
        <p:spPr/>
        <p:txBody>
          <a:bodyPr>
            <a:normAutofit lnSpcReduction="10000"/>
          </a:bodyPr>
          <a:lstStyle/>
          <a:p>
            <a:r>
              <a:rPr lang="en-US" sz="2800" dirty="0" smtClean="0"/>
              <a:t>Insufficient internal monitoring and auditing </a:t>
            </a:r>
          </a:p>
          <a:p>
            <a:r>
              <a:rPr lang="en-US" sz="2800" dirty="0" smtClean="0"/>
              <a:t>Decentralized oversight</a:t>
            </a:r>
          </a:p>
          <a:p>
            <a:r>
              <a:rPr lang="en-US" sz="2800" dirty="0" smtClean="0"/>
              <a:t>Limited staff resources</a:t>
            </a:r>
          </a:p>
          <a:p>
            <a:r>
              <a:rPr lang="en-US" sz="2800" dirty="0" smtClean="0"/>
              <a:t>Failure to maintain eligibility-related requirements (e.g., oversight of contract pharmacies)</a:t>
            </a:r>
          </a:p>
          <a:p>
            <a:r>
              <a:rPr lang="en-US" sz="2800" dirty="0" smtClean="0"/>
              <a:t>Distribution of 340B Program drugs to non-eligible patients (i.e., diversion)</a:t>
            </a:r>
          </a:p>
          <a:p>
            <a:r>
              <a:rPr lang="en-US" sz="2800" dirty="0" smtClean="0"/>
              <a:t>Prescribed drugs that may have been subject to both 340B price and Medicaid rebates (i.e., duplicate discounts)</a:t>
            </a:r>
          </a:p>
          <a:p>
            <a:pPr marL="0" indent="0">
              <a:buNone/>
            </a:pPr>
            <a:endParaRPr lang="en-US" dirty="0"/>
          </a:p>
        </p:txBody>
      </p:sp>
    </p:spTree>
    <p:extLst>
      <p:ext uri="{BB962C8B-B14F-4D97-AF65-F5344CB8AC3E}">
        <p14:creationId xmlns:p14="http://schemas.microsoft.com/office/powerpoint/2010/main" val="2022304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en-US" sz="3600" dirty="0" smtClean="0"/>
              <a:t/>
            </a:r>
            <a:br>
              <a:rPr lang="en-US" sz="3600" dirty="0" smtClean="0"/>
            </a:br>
            <a:r>
              <a:rPr lang="en-US" sz="3600" b="1" dirty="0" smtClean="0"/>
              <a:t>FEDERAL </a:t>
            </a:r>
            <a:r>
              <a:rPr lang="en-US" sz="3600" b="1" dirty="0"/>
              <a:t>GOVERNMENT OVERSIGHT—A NEW DAY DAWNING</a:t>
            </a:r>
            <a:r>
              <a:rPr lang="en-US" b="1" dirty="0"/>
              <a:t/>
            </a:r>
            <a:br>
              <a:rPr lang="en-US" b="1" dirty="0"/>
            </a:br>
            <a:endParaRPr lang="en-US" b="1" dirty="0"/>
          </a:p>
        </p:txBody>
      </p:sp>
      <p:sp>
        <p:nvSpPr>
          <p:cNvPr id="3" name="Content Placeholder 2"/>
          <p:cNvSpPr>
            <a:spLocks noGrp="1"/>
          </p:cNvSpPr>
          <p:nvPr>
            <p:ph idx="1"/>
          </p:nvPr>
        </p:nvSpPr>
        <p:spPr/>
        <p:txBody>
          <a:bodyPr/>
          <a:lstStyle/>
          <a:p>
            <a:pPr marL="0" indent="0" fontAlgn="base">
              <a:buNone/>
            </a:pPr>
            <a:r>
              <a:rPr lang="en-US" dirty="0"/>
              <a:t>In the future the 340B Program will</a:t>
            </a:r>
            <a:r>
              <a:rPr lang="en-US" dirty="0" smtClean="0"/>
              <a:t>:</a:t>
            </a:r>
          </a:p>
          <a:p>
            <a:pPr lvl="0" fontAlgn="base"/>
            <a:endParaRPr lang="en-US" dirty="0" smtClean="0"/>
          </a:p>
          <a:p>
            <a:pPr lvl="0" fontAlgn="base"/>
            <a:r>
              <a:rPr lang="en-US" dirty="0" smtClean="0"/>
              <a:t>Be </a:t>
            </a:r>
            <a:r>
              <a:rPr lang="en-US" dirty="0"/>
              <a:t>subject to deeper, more focused and more frequent audits.</a:t>
            </a:r>
          </a:p>
          <a:p>
            <a:pPr lvl="0" fontAlgn="base"/>
            <a:r>
              <a:rPr lang="en-US" dirty="0" smtClean="0"/>
              <a:t>Experience </a:t>
            </a:r>
            <a:r>
              <a:rPr lang="en-US" dirty="0"/>
              <a:t>imposition of increased penalties for compliance violations.</a:t>
            </a:r>
          </a:p>
          <a:p>
            <a:pPr lvl="0" fontAlgn="base"/>
            <a:r>
              <a:rPr lang="en-US" dirty="0" smtClean="0"/>
              <a:t>Be required to payback unearned discounts. </a:t>
            </a:r>
            <a:endParaRPr lang="en-US" dirty="0"/>
          </a:p>
          <a:p>
            <a:pPr marL="0" indent="0">
              <a:buNone/>
            </a:pPr>
            <a:endParaRPr lang="en-US" dirty="0"/>
          </a:p>
        </p:txBody>
      </p:sp>
    </p:spTree>
    <p:extLst>
      <p:ext uri="{BB962C8B-B14F-4D97-AF65-F5344CB8AC3E}">
        <p14:creationId xmlns:p14="http://schemas.microsoft.com/office/powerpoint/2010/main" val="8384536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b="1" dirty="0" smtClean="0"/>
              <a:t>SOURCES</a:t>
            </a:r>
            <a:endParaRPr lang="en-US" b="1" dirty="0"/>
          </a:p>
        </p:txBody>
      </p:sp>
      <p:sp>
        <p:nvSpPr>
          <p:cNvPr id="3" name="Content Placeholder 2"/>
          <p:cNvSpPr>
            <a:spLocks noGrp="1"/>
          </p:cNvSpPr>
          <p:nvPr>
            <p:ph idx="1"/>
          </p:nvPr>
        </p:nvSpPr>
        <p:spPr/>
        <p:txBody>
          <a:bodyPr>
            <a:normAutofit fontScale="62500" lnSpcReduction="20000"/>
          </a:bodyPr>
          <a:lstStyle/>
          <a:p>
            <a:pPr lvl="0" fontAlgn="base"/>
            <a:r>
              <a:rPr lang="en-US" dirty="0" smtClean="0"/>
              <a:t>Section </a:t>
            </a:r>
            <a:r>
              <a:rPr lang="en-US" dirty="0"/>
              <a:t>340B of the Public Health Service Act, 42 </a:t>
            </a:r>
            <a:r>
              <a:rPr lang="en-US" dirty="0" err="1"/>
              <a:t>U.S.C</a:t>
            </a:r>
            <a:r>
              <a:rPr lang="en-US" dirty="0"/>
              <a:t>. </a:t>
            </a:r>
            <a:r>
              <a:rPr lang="en-US" dirty="0" err="1"/>
              <a:t>256B</a:t>
            </a:r>
            <a:r>
              <a:rPr lang="en-US" dirty="0"/>
              <a:t>.</a:t>
            </a:r>
          </a:p>
          <a:p>
            <a:pPr lvl="0" fontAlgn="base"/>
            <a:r>
              <a:rPr lang="en-US" dirty="0"/>
              <a:t>Section 1927(k) of the Social Security Act, 42 </a:t>
            </a:r>
            <a:r>
              <a:rPr lang="en-US" dirty="0" err="1"/>
              <a:t>U.S.C</a:t>
            </a:r>
            <a:r>
              <a:rPr lang="en-US" dirty="0"/>
              <a:t>. </a:t>
            </a:r>
            <a:r>
              <a:rPr lang="en-US" dirty="0" err="1"/>
              <a:t>1396r</a:t>
            </a:r>
            <a:r>
              <a:rPr lang="en-US" dirty="0"/>
              <a:t>-8(k)(2)—(3).</a:t>
            </a:r>
          </a:p>
          <a:p>
            <a:pPr lvl="0" fontAlgn="base"/>
            <a:r>
              <a:rPr lang="en-US" dirty="0"/>
              <a:t>HRSA Final Notice, Definition of Covered Entity “Patient”, 61 Fed. Reg. 55,156 (Oct. 24, 1996).</a:t>
            </a:r>
          </a:p>
          <a:p>
            <a:pPr lvl="0" fontAlgn="base"/>
            <a:r>
              <a:rPr lang="en-US" dirty="0"/>
              <a:t>HRSA Final Notice, Contract Pharmacy Services, 75 Fed. Reg. 10,272 (Mar. 5, 2010).</a:t>
            </a:r>
          </a:p>
          <a:p>
            <a:pPr lvl="0" fontAlgn="base"/>
            <a:r>
              <a:rPr lang="en-US" dirty="0"/>
              <a:t>Government Accountability Office, Federal Oversight of Compliance at 340B Contract Pharmacies Needs Improvement (June 2018), available at</a:t>
            </a:r>
            <a:r>
              <a:rPr lang="en-US" u="sng" dirty="0"/>
              <a:t> </a:t>
            </a:r>
            <a:r>
              <a:rPr lang="en-US" u="sng" dirty="0">
                <a:hlinkClick r:id="rId2"/>
              </a:rPr>
              <a:t>https://www.gao.gov/assets/700/692697.pdf</a:t>
            </a:r>
            <a:r>
              <a:rPr lang="en-US" dirty="0"/>
              <a:t> </a:t>
            </a:r>
          </a:p>
          <a:p>
            <a:pPr lvl="0" fontAlgn="base"/>
            <a:r>
              <a:rPr lang="en-US" dirty="0"/>
              <a:t>HRSA 340B Drug Pricing Program,</a:t>
            </a:r>
            <a:r>
              <a:rPr lang="en-US" u="sng" dirty="0"/>
              <a:t> </a:t>
            </a:r>
            <a:r>
              <a:rPr lang="en-US" u="sng" dirty="0">
                <a:hlinkClick r:id="rId3"/>
              </a:rPr>
              <a:t>https://www.hrsa.gov/opa/index.html</a:t>
            </a:r>
            <a:r>
              <a:rPr lang="en-US" dirty="0"/>
              <a:t> </a:t>
            </a:r>
          </a:p>
          <a:p>
            <a:pPr lvl="0" fontAlgn="base"/>
            <a:r>
              <a:rPr lang="en-US" dirty="0"/>
              <a:t>HRSA OPA FAQs,</a:t>
            </a:r>
            <a:r>
              <a:rPr lang="en-US" u="sng" dirty="0"/>
              <a:t> </a:t>
            </a:r>
            <a:r>
              <a:rPr lang="en-US" u="sng" dirty="0">
                <a:hlinkClick r:id="rId4"/>
              </a:rPr>
              <a:t>https://www.hrsa.gov/opa/faqs/index.html</a:t>
            </a:r>
            <a:r>
              <a:rPr lang="en-US" dirty="0"/>
              <a:t> </a:t>
            </a:r>
          </a:p>
          <a:p>
            <a:pPr lvl="0" fontAlgn="base"/>
            <a:r>
              <a:rPr lang="en-US" dirty="0"/>
              <a:t>Apexus FAQs,</a:t>
            </a:r>
            <a:r>
              <a:rPr lang="en-US" u="sng" dirty="0"/>
              <a:t> </a:t>
            </a:r>
            <a:r>
              <a:rPr lang="en-US" u="sng" dirty="0">
                <a:hlinkClick r:id="rId5"/>
              </a:rPr>
              <a:t>https://www.340bpvp.com/controller.html</a:t>
            </a:r>
            <a:r>
              <a:rPr lang="en-US" dirty="0"/>
              <a:t> </a:t>
            </a:r>
          </a:p>
          <a:p>
            <a:r>
              <a:rPr lang="en-US" u="sng" dirty="0">
                <a:hlinkClick r:id="rId6"/>
              </a:rPr>
              <a:t>Executive Order N-01-19,</a:t>
            </a:r>
            <a:r>
              <a:rPr lang="en-US" u="sng" dirty="0"/>
              <a:t> https://www.gov.ca.gov/wp-content/uploads/2019/01/EO-N-01-19-Attested-</a:t>
            </a:r>
            <a:r>
              <a:rPr lang="en-US" u="sng" dirty="0">
                <a:hlinkClick r:id="rId6"/>
              </a:rPr>
              <a:t>01.07.19.pdf</a:t>
            </a:r>
            <a:endParaRPr lang="en-US" dirty="0"/>
          </a:p>
        </p:txBody>
      </p:sp>
    </p:spTree>
    <p:extLst>
      <p:ext uri="{BB962C8B-B14F-4D97-AF65-F5344CB8AC3E}">
        <p14:creationId xmlns:p14="http://schemas.microsoft.com/office/powerpoint/2010/main" val="3423833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t>340B PROGRAM DESCRIPTION </a:t>
            </a:r>
            <a:endParaRPr lang="en-US" sz="32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sz="2400" dirty="0" smtClean="0"/>
              <a:t>Congress created Section 340B of the Public Health Service Act in 1992 to allow eligible health care providers to “…stretch scarce Federal resource as far as possible, reaching more eligible patients and providing more comprehensive  services”.  In short the Program is designed to:</a:t>
            </a:r>
          </a:p>
          <a:p>
            <a:pPr marL="0" indent="0">
              <a:buNone/>
            </a:pPr>
            <a:endParaRPr lang="en-US" sz="2400" dirty="0" smtClean="0"/>
          </a:p>
          <a:p>
            <a:r>
              <a:rPr lang="en-US" sz="2400" dirty="0" smtClean="0"/>
              <a:t>Reduce price of pharmaceuticals for eligible patients.</a:t>
            </a:r>
          </a:p>
          <a:p>
            <a:r>
              <a:rPr lang="en-US" sz="2400" dirty="0" smtClean="0"/>
              <a:t>Expand services to eligible patients.</a:t>
            </a:r>
          </a:p>
          <a:p>
            <a:r>
              <a:rPr lang="en-US" sz="2400" dirty="0" smtClean="0"/>
              <a:t>Provide services to a greater number of patients.   </a:t>
            </a:r>
          </a:p>
          <a:p>
            <a:pPr marL="0" indent="0">
              <a:buNone/>
            </a:pPr>
            <a:endParaRPr lang="en-US" sz="2400" dirty="0"/>
          </a:p>
          <a:p>
            <a:pPr marL="0" indent="0">
              <a:buNone/>
            </a:pPr>
            <a:r>
              <a:rPr lang="en-US" sz="2400" dirty="0" smtClean="0"/>
              <a:t>As part of the 340B Program, Congress requires that pharmaceutical manufacturers provide discounts on covered outpatient prescription drugs to qualified entities that serve high numbers of uninsured indigent patients. </a:t>
            </a:r>
          </a:p>
          <a:p>
            <a:pPr marL="0" indent="0">
              <a:buNone/>
            </a:pPr>
            <a:endParaRPr lang="en-US" sz="2400" dirty="0"/>
          </a:p>
        </p:txBody>
      </p:sp>
    </p:spTree>
    <p:extLst>
      <p:ext uri="{BB962C8B-B14F-4D97-AF65-F5344CB8AC3E}">
        <p14:creationId xmlns:p14="http://schemas.microsoft.com/office/powerpoint/2010/main" val="3118263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t>340 PROGRAM ADMINISTRATION</a:t>
            </a:r>
            <a:endParaRPr lang="en-US" sz="3200" b="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The 340B Program is administered by the Health Resources and Services Administration (HRSA) Office of Pharmacy Affairs (OPA</a:t>
            </a:r>
            <a:r>
              <a:rPr lang="en-US" dirty="0" smtClean="0"/>
              <a:t>).</a:t>
            </a:r>
          </a:p>
          <a:p>
            <a:pPr marL="0" indent="0">
              <a:buNone/>
            </a:pPr>
            <a:r>
              <a:rPr lang="en-US" dirty="0" smtClean="0"/>
              <a:t>OPA Functions include:</a:t>
            </a:r>
          </a:p>
          <a:p>
            <a:r>
              <a:rPr lang="en-US" dirty="0" smtClean="0"/>
              <a:t>Administrator of 340B Program</a:t>
            </a:r>
          </a:p>
          <a:p>
            <a:r>
              <a:rPr lang="en-US" dirty="0" smtClean="0"/>
              <a:t>Develop innovative pharmacy service models</a:t>
            </a:r>
          </a:p>
          <a:p>
            <a:r>
              <a:rPr lang="en-US" dirty="0" smtClean="0"/>
              <a:t>Provide technical assistance to entities implementing pharmacy programs.</a:t>
            </a:r>
          </a:p>
          <a:p>
            <a:r>
              <a:rPr lang="en-US" dirty="0" smtClean="0"/>
              <a:t>340B Program Oversight to enhance value of the Program</a:t>
            </a:r>
          </a:p>
          <a:p>
            <a:r>
              <a:rPr lang="en-US" dirty="0" smtClean="0"/>
              <a:t>Serve as a Federal resource on pharmacy issues </a:t>
            </a:r>
            <a:endParaRPr lang="en-US" dirty="0"/>
          </a:p>
        </p:txBody>
      </p:sp>
    </p:spTree>
    <p:extLst>
      <p:ext uri="{BB962C8B-B14F-4D97-AF65-F5344CB8AC3E}">
        <p14:creationId xmlns:p14="http://schemas.microsoft.com/office/powerpoint/2010/main" val="1954440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en-US" sz="3600" b="1" dirty="0" smtClean="0"/>
              <a:t/>
            </a:r>
            <a:br>
              <a:rPr lang="en-US" sz="3600" b="1" dirty="0" smtClean="0"/>
            </a:br>
            <a:r>
              <a:rPr lang="en-US" sz="3600" b="1" dirty="0" smtClean="0"/>
              <a:t>340B </a:t>
            </a:r>
            <a:r>
              <a:rPr lang="en-US" sz="3600" b="1" dirty="0"/>
              <a:t>PROGRAM VOCABULAR</a:t>
            </a:r>
            <a:r>
              <a:rPr lang="en-US" sz="3600" dirty="0"/>
              <a:t>Y</a:t>
            </a:r>
            <a:r>
              <a:rPr lang="en-US" dirty="0"/>
              <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pPr lvl="0" fontAlgn="base"/>
            <a:r>
              <a:rPr lang="en-US" b="1" dirty="0"/>
              <a:t>HRSA: </a:t>
            </a:r>
            <a:r>
              <a:rPr lang="en-US" dirty="0"/>
              <a:t>Health Resources and Services Administration; an agency within U.S. Department of Health and Human </a:t>
            </a:r>
            <a:r>
              <a:rPr lang="en-US" dirty="0" smtClean="0"/>
              <a:t>Services. </a:t>
            </a:r>
            <a:endParaRPr lang="en-US" dirty="0"/>
          </a:p>
          <a:p>
            <a:pPr lvl="0" fontAlgn="base"/>
            <a:r>
              <a:rPr lang="en-US" b="1" dirty="0"/>
              <a:t>OPA: </a:t>
            </a:r>
            <a:r>
              <a:rPr lang="en-US" dirty="0"/>
              <a:t>Office of Pharmacy Affairs; the office within HRSA responsible for administration and oversight of the 340B </a:t>
            </a:r>
            <a:r>
              <a:rPr lang="en-US" dirty="0" smtClean="0"/>
              <a:t>Program.</a:t>
            </a:r>
            <a:endParaRPr lang="en-US" dirty="0"/>
          </a:p>
          <a:p>
            <a:pPr lvl="0" fontAlgn="base"/>
            <a:r>
              <a:rPr lang="en-US" b="1" dirty="0"/>
              <a:t>Apexus: </a:t>
            </a:r>
            <a:r>
              <a:rPr lang="en-US" dirty="0"/>
              <a:t>The 340B Program Prime Vendor; a private contractor to OPA responsible for providing contracting &amp; distribution assistance, </a:t>
            </a:r>
            <a:r>
              <a:rPr lang="en-US" dirty="0" smtClean="0"/>
              <a:t>education/training.</a:t>
            </a:r>
            <a:endParaRPr lang="en-US" dirty="0"/>
          </a:p>
          <a:p>
            <a:pPr lvl="0" fontAlgn="base"/>
            <a:r>
              <a:rPr lang="en-US" b="1" dirty="0"/>
              <a:t>Covered Outpatient Drug: </a:t>
            </a:r>
            <a:r>
              <a:rPr lang="en-US" dirty="0"/>
              <a:t>Prescription drugs approved by FDA (as well as products sold or identical, similar or related to products sold before 1962), biological products other than certain vaccines, and </a:t>
            </a:r>
            <a:r>
              <a:rPr lang="en-US" dirty="0" smtClean="0"/>
              <a:t>insulin.</a:t>
            </a:r>
            <a:endParaRPr lang="en-US" dirty="0"/>
          </a:p>
          <a:p>
            <a:pPr lvl="0" fontAlgn="base"/>
            <a:r>
              <a:rPr lang="en-US" dirty="0"/>
              <a:t>Excludes any drug, biological, or insulin provided and paid by Medicaid as part of, or as incident to and in the same setting, as certain other services such as inpatient hospital services, outpatient hospital services, physician services; </a:t>
            </a:r>
            <a:r>
              <a:rPr lang="en-US" b="1" dirty="0"/>
              <a:t>i.e., no separate reimbursement for </a:t>
            </a:r>
            <a:r>
              <a:rPr lang="en-US" b="1" dirty="0" smtClean="0"/>
              <a:t>drug.</a:t>
            </a:r>
            <a:endParaRPr lang="en-US" dirty="0"/>
          </a:p>
          <a:p>
            <a:pPr lvl="0" fontAlgn="base"/>
            <a:r>
              <a:rPr lang="en-US" b="1" dirty="0"/>
              <a:t>Covered Entity: </a:t>
            </a:r>
            <a:r>
              <a:rPr lang="en-US" dirty="0"/>
              <a:t>One of the 17 types of safety net providers set forth in federal statute that are eligible to participate in the 340B </a:t>
            </a:r>
            <a:r>
              <a:rPr lang="en-US" dirty="0" smtClean="0"/>
              <a:t>Program.</a:t>
            </a:r>
            <a:endParaRPr lang="en-US" dirty="0"/>
          </a:p>
          <a:p>
            <a:pPr lvl="0" fontAlgn="base"/>
            <a:r>
              <a:rPr lang="en-US" b="1" dirty="0"/>
              <a:t>Contract Pharmacy: </a:t>
            </a:r>
            <a:r>
              <a:rPr lang="en-US" dirty="0"/>
              <a:t>A licensed pharmacy that has entered into a written agreement with Covered Entity to provide pharmacy services to Covered Entity </a:t>
            </a:r>
            <a:r>
              <a:rPr lang="en-US" dirty="0" smtClean="0"/>
              <a:t>patients.</a:t>
            </a:r>
            <a:endParaRPr lang="en-US" dirty="0"/>
          </a:p>
          <a:p>
            <a:pPr marL="0" indent="0">
              <a:buNone/>
            </a:pPr>
            <a:endParaRPr lang="en-US" dirty="0"/>
          </a:p>
        </p:txBody>
      </p:sp>
    </p:spTree>
    <p:extLst>
      <p:ext uri="{BB962C8B-B14F-4D97-AF65-F5344CB8AC3E}">
        <p14:creationId xmlns:p14="http://schemas.microsoft.com/office/powerpoint/2010/main" val="2682945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a:ln>
            <a:solidFill>
              <a:schemeClr val="accent1"/>
            </a:solidFill>
          </a:ln>
        </p:spPr>
        <p:txBody>
          <a:bodyPr/>
          <a:lstStyle/>
          <a:p>
            <a:r>
              <a:rPr lang="en-US" sz="3200" b="1" dirty="0" smtClean="0"/>
              <a:t>340B PROGRAM REGISTRATION</a:t>
            </a:r>
            <a:endParaRPr lang="en-US" sz="3200" b="1" dirty="0"/>
          </a:p>
        </p:txBody>
      </p:sp>
      <p:sp>
        <p:nvSpPr>
          <p:cNvPr id="3" name="Content Placeholder 2"/>
          <p:cNvSpPr>
            <a:spLocks noGrp="1"/>
          </p:cNvSpPr>
          <p:nvPr>
            <p:ph idx="1"/>
          </p:nvPr>
        </p:nvSpPr>
        <p:spPr/>
        <p:txBody>
          <a:bodyPr/>
          <a:lstStyle/>
          <a:p>
            <a:pPr marL="0" indent="0">
              <a:buNone/>
            </a:pPr>
            <a:r>
              <a:rPr lang="en-US" sz="2400" dirty="0" smtClean="0"/>
              <a:t>New Covered Entities and Contract Pharmacy arrangements must register with the OPA Database in accordance with the following dates</a:t>
            </a:r>
            <a:r>
              <a:rPr lang="en-US" dirty="0" smtClean="0"/>
              <a:t>:</a:t>
            </a:r>
          </a:p>
          <a:p>
            <a:pPr marL="0" indent="0">
              <a:buNone/>
            </a:pPr>
            <a:r>
              <a:rPr lang="en-US" b="1" dirty="0" smtClean="0"/>
              <a:t>Registration Date	Start Date</a:t>
            </a:r>
          </a:p>
          <a:p>
            <a:pPr marL="0" indent="0">
              <a:buNone/>
            </a:pPr>
            <a:r>
              <a:rPr lang="en-US" sz="2400" dirty="0" smtClean="0"/>
              <a:t>October 1-15			January 1</a:t>
            </a:r>
          </a:p>
          <a:p>
            <a:pPr marL="0" indent="0">
              <a:buNone/>
            </a:pPr>
            <a:r>
              <a:rPr lang="en-US" sz="2400" dirty="0" smtClean="0"/>
              <a:t>January 1-15			April 1</a:t>
            </a:r>
          </a:p>
          <a:p>
            <a:pPr marL="0" indent="0">
              <a:buNone/>
            </a:pPr>
            <a:r>
              <a:rPr lang="en-US" sz="2400" dirty="0" smtClean="0"/>
              <a:t>April 1-15			July 1</a:t>
            </a:r>
          </a:p>
          <a:p>
            <a:pPr marL="0" indent="0">
              <a:buNone/>
            </a:pPr>
            <a:r>
              <a:rPr lang="en-US" sz="2400" dirty="0" smtClean="0"/>
              <a:t>July 1-15			October 1</a:t>
            </a:r>
          </a:p>
          <a:p>
            <a:pPr marL="0" indent="0">
              <a:buNone/>
            </a:pPr>
            <a:r>
              <a:rPr lang="en-US" sz="2400" dirty="0" smtClean="0"/>
              <a:t>NOTE:  Registering a new contract pharmacy may take from 150 to 210 days</a:t>
            </a:r>
            <a:endParaRPr lang="en-US" sz="2400" dirty="0"/>
          </a:p>
        </p:txBody>
      </p:sp>
    </p:spTree>
    <p:extLst>
      <p:ext uri="{BB962C8B-B14F-4D97-AF65-F5344CB8AC3E}">
        <p14:creationId xmlns:p14="http://schemas.microsoft.com/office/powerpoint/2010/main" val="2901748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en-US" sz="3200" b="1" dirty="0" smtClean="0"/>
              <a:t>340B PROGRAM COVERED DRUGS</a:t>
            </a:r>
            <a:endParaRPr lang="en-US" sz="32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solidFill>
                  <a:srgbClr val="00B050"/>
                </a:solidFill>
              </a:rPr>
              <a:t>COVERED DRUGS</a:t>
            </a:r>
          </a:p>
          <a:p>
            <a:r>
              <a:rPr lang="en-US" b="1" dirty="0" smtClean="0">
                <a:solidFill>
                  <a:srgbClr val="00B050"/>
                </a:solidFill>
              </a:rPr>
              <a:t>Outpatient Prescription Drugs</a:t>
            </a:r>
          </a:p>
          <a:p>
            <a:r>
              <a:rPr lang="en-US" b="1" dirty="0" smtClean="0">
                <a:solidFill>
                  <a:srgbClr val="00B050"/>
                </a:solidFill>
              </a:rPr>
              <a:t>Over-the-Counter Drugs (with prescription)</a:t>
            </a:r>
          </a:p>
          <a:p>
            <a:r>
              <a:rPr lang="en-US" b="1" dirty="0" smtClean="0">
                <a:solidFill>
                  <a:srgbClr val="00B050"/>
                </a:solidFill>
              </a:rPr>
              <a:t>Clinic Administered Drugs</a:t>
            </a:r>
          </a:p>
          <a:p>
            <a:r>
              <a:rPr lang="en-US" b="1" dirty="0" smtClean="0">
                <a:solidFill>
                  <a:srgbClr val="00B050"/>
                </a:solidFill>
              </a:rPr>
              <a:t>Biologics (Prescription)</a:t>
            </a:r>
          </a:p>
          <a:p>
            <a:r>
              <a:rPr lang="en-US" b="1" dirty="0" smtClean="0">
                <a:solidFill>
                  <a:srgbClr val="00B050"/>
                </a:solidFill>
              </a:rPr>
              <a:t>Insulin</a:t>
            </a:r>
          </a:p>
          <a:p>
            <a:pPr marL="0" indent="0">
              <a:buNone/>
            </a:pPr>
            <a:r>
              <a:rPr lang="en-US" b="1" dirty="0" smtClean="0">
                <a:solidFill>
                  <a:srgbClr val="FF0000"/>
                </a:solidFill>
              </a:rPr>
              <a:t>NON-COVERED DRUGS</a:t>
            </a:r>
          </a:p>
          <a:p>
            <a:r>
              <a:rPr lang="en-US" b="1" dirty="0" smtClean="0">
                <a:solidFill>
                  <a:srgbClr val="FF0000"/>
                </a:solidFill>
              </a:rPr>
              <a:t>Inpatient Drugs</a:t>
            </a:r>
          </a:p>
          <a:p>
            <a:r>
              <a:rPr lang="en-US" b="1" dirty="0" smtClean="0">
                <a:solidFill>
                  <a:srgbClr val="FF0000"/>
                </a:solidFill>
              </a:rPr>
              <a:t>Vaccines </a:t>
            </a:r>
            <a:endParaRPr lang="en-US" b="1" dirty="0">
              <a:solidFill>
                <a:srgbClr val="FF0000"/>
              </a:solidFill>
            </a:endParaRPr>
          </a:p>
        </p:txBody>
      </p:sp>
    </p:spTree>
    <p:extLst>
      <p:ext uri="{BB962C8B-B14F-4D97-AF65-F5344CB8AC3E}">
        <p14:creationId xmlns:p14="http://schemas.microsoft.com/office/powerpoint/2010/main" val="938501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5791200"/>
          </a:xfrm>
          <a:solidFill>
            <a:schemeClr val="tx2">
              <a:lumMod val="60000"/>
              <a:lumOff val="40000"/>
            </a:schemeClr>
          </a:solidFill>
          <a:ln>
            <a:solidFill>
              <a:schemeClr val="tx2">
                <a:lumMod val="40000"/>
                <a:lumOff val="60000"/>
              </a:schemeClr>
            </a:solidFill>
          </a:ln>
        </p:spPr>
        <p:txBody>
          <a:bodyPr>
            <a:normAutofit/>
          </a:bodyPr>
          <a:lstStyle/>
          <a:p>
            <a:r>
              <a:rPr lang="en-US" sz="4800" b="1" dirty="0" smtClean="0"/>
              <a:t>340B PROGRAM ELIGIBILITY AND GROWTH </a:t>
            </a:r>
            <a:endParaRPr lang="en-US" sz="4800" b="1" dirty="0"/>
          </a:p>
        </p:txBody>
      </p:sp>
      <p:pic>
        <p:nvPicPr>
          <p:cNvPr id="3" name="Picture 2" descr="Graphic chart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66540" y="1143000"/>
            <a:ext cx="1010920" cy="981075"/>
          </a:xfrm>
          <a:prstGeom prst="rect">
            <a:avLst/>
          </a:prstGeom>
          <a:noFill/>
          <a:ln>
            <a:noFill/>
          </a:ln>
        </p:spPr>
      </p:pic>
    </p:spTree>
    <p:extLst>
      <p:ext uri="{BB962C8B-B14F-4D97-AF65-F5344CB8AC3E}">
        <p14:creationId xmlns:p14="http://schemas.microsoft.com/office/powerpoint/2010/main" val="1730573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1190</TotalTime>
  <Words>2134</Words>
  <Application>Microsoft Office PowerPoint</Application>
  <PresentationFormat>On-screen Show (4:3)</PresentationFormat>
  <Paragraphs>207</Paragraphs>
  <Slides>33</Slides>
  <Notes>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  AUM INTERNATIONAL FOUNDATION (AIF) 340B PROGRAM ORIENTATION AND COMPLIANCE  TRAINING</vt:lpstr>
      <vt:lpstr>TRAINING OBJECTIVES</vt:lpstr>
      <vt:lpstr>340B PROGRAM DESCRIPTION, ADMINISTRATION, REGISTRATION, AND COVERED DRUGS</vt:lpstr>
      <vt:lpstr>340B PROGRAM DESCRIPTION </vt:lpstr>
      <vt:lpstr>340 PROGRAM ADMINISTRATION</vt:lpstr>
      <vt:lpstr> 340B PROGRAM VOCABULARY </vt:lpstr>
      <vt:lpstr>340B PROGRAM REGISTRATION</vt:lpstr>
      <vt:lpstr>340B PROGRAM COVERED DRUGS</vt:lpstr>
      <vt:lpstr>340B PROGRAM ELIGIBILITY AND GROWTH </vt:lpstr>
      <vt:lpstr>WHO IS ELIGIBLE TO PARTICIPATE IN THE 340B PROGRAM </vt:lpstr>
      <vt:lpstr>PATIENT ELIGIBILITY CRITERIA</vt:lpstr>
      <vt:lpstr>FINANCIAL GROWTH OF THE 340B PROGRAM </vt:lpstr>
      <vt:lpstr>DRAMATIC DRUG PRICING SCOPE OF THE 340B PROGRAM  </vt:lpstr>
      <vt:lpstr>CONTRACT PHARMACIES</vt:lpstr>
      <vt:lpstr> CONTRACT PHARMACIES </vt:lpstr>
      <vt:lpstr>NUMBER AND PROPORTION OF CONTRACT PHARMACIES</vt:lpstr>
      <vt:lpstr> ESSENTIAL ELEMENTS OF CONTRACT PHARMACY OVERSIGHT </vt:lpstr>
      <vt:lpstr>CHARACTERISTICS OF A STRONG 340B PROGRAM INFRASTRUCTURE</vt:lpstr>
      <vt:lpstr>CHARACTERISTICS OF A STRONG 340B PROGRAM INFRASTRUCTURE</vt:lpstr>
      <vt:lpstr>LIST OF THE AIF 340B PROGRAM POLICIES AND PROCEDURES</vt:lpstr>
      <vt:lpstr>THE AIF 340B PROGRAM POLICIES AND PROCEDURES (CONT’D)</vt:lpstr>
      <vt:lpstr>THE AIF 340B PROGRAM POLICIES AND PROCEDURES (CONT’D)</vt:lpstr>
      <vt:lpstr>ANNUAL RECERTIFICATION ATTESTATIONS</vt:lpstr>
      <vt:lpstr>COMPONENTS OF INTERNAL PROGRAM MONITORING AND AUDITING</vt:lpstr>
      <vt:lpstr> EXTERNAL 340B PROGRAM HRSA AUDITS</vt:lpstr>
      <vt:lpstr>HRSA AUDIT PROCESS </vt:lpstr>
      <vt:lpstr> HRSA AUDIT PROCESS (CONT’D)  </vt:lpstr>
      <vt:lpstr>HRSA AUDIT PROCESS (CONT’D) </vt:lpstr>
      <vt:lpstr> HRSA AUDIT PROCESS (CONT’D)  </vt:lpstr>
      <vt:lpstr>HRSA AUDIT PROCESS-- Stage 4: Notice and Hearing (Cont’d)</vt:lpstr>
      <vt:lpstr>COMMON COMPLIANCE VIOLATIONS IDENTIFIED IN RECENT HRSA AUDITS</vt:lpstr>
      <vt:lpstr> FEDERAL GOVERNMENT OVERSIGHT—A NEW DAY DAWNING </vt:lpstr>
      <vt:lpstr>SOURCES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AUM INTERNATIONAL FOUNDATION (AIF) 340B PROGRAM  TRAINING</dc:title>
  <dc:creator>Dr. Cairl</dc:creator>
  <cp:lastModifiedBy>Dr. Cairl</cp:lastModifiedBy>
  <cp:revision>65</cp:revision>
  <cp:lastPrinted>2021-09-28T19:26:07Z</cp:lastPrinted>
  <dcterms:created xsi:type="dcterms:W3CDTF">2021-07-20T16:51:46Z</dcterms:created>
  <dcterms:modified xsi:type="dcterms:W3CDTF">2021-09-30T17:59:31Z</dcterms:modified>
</cp:coreProperties>
</file>